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4" r:id="rId1"/>
    <p:sldMasterId id="2147484017" r:id="rId2"/>
  </p:sldMasterIdLst>
  <p:notesMasterIdLst>
    <p:notesMasterId r:id="rId98"/>
  </p:notesMasterIdLst>
  <p:sldIdLst>
    <p:sldId id="458" r:id="rId3"/>
    <p:sldId id="490" r:id="rId4"/>
    <p:sldId id="489" r:id="rId5"/>
    <p:sldId id="276" r:id="rId6"/>
    <p:sldId id="637" r:id="rId7"/>
    <p:sldId id="578" r:id="rId8"/>
    <p:sldId id="500" r:id="rId9"/>
    <p:sldId id="473" r:id="rId10"/>
    <p:sldId id="474" r:id="rId11"/>
    <p:sldId id="483" r:id="rId12"/>
    <p:sldId id="504" r:id="rId13"/>
    <p:sldId id="505" r:id="rId14"/>
    <p:sldId id="506" r:id="rId15"/>
    <p:sldId id="492" r:id="rId16"/>
    <p:sldId id="493" r:id="rId17"/>
    <p:sldId id="495" r:id="rId18"/>
    <p:sldId id="496" r:id="rId19"/>
    <p:sldId id="501" r:id="rId20"/>
    <p:sldId id="502" r:id="rId21"/>
    <p:sldId id="503" r:id="rId22"/>
    <p:sldId id="274" r:id="rId23"/>
    <p:sldId id="342" r:id="rId24"/>
    <p:sldId id="262" r:id="rId25"/>
    <p:sldId id="507" r:id="rId26"/>
    <p:sldId id="277" r:id="rId27"/>
    <p:sldId id="278" r:id="rId28"/>
    <p:sldId id="498" r:id="rId29"/>
    <p:sldId id="499" r:id="rId30"/>
    <p:sldId id="279" r:id="rId31"/>
    <p:sldId id="281" r:id="rId32"/>
    <p:sldId id="280" r:id="rId33"/>
    <p:sldId id="510" r:id="rId34"/>
    <p:sldId id="316" r:id="rId35"/>
    <p:sldId id="511" r:id="rId36"/>
    <p:sldId id="283" r:id="rId37"/>
    <p:sldId id="509" r:id="rId38"/>
    <p:sldId id="514" r:id="rId39"/>
    <p:sldId id="284" r:id="rId40"/>
    <p:sldId id="410" r:id="rId41"/>
    <p:sldId id="300" r:id="rId42"/>
    <p:sldId id="515" r:id="rId43"/>
    <p:sldId id="516" r:id="rId44"/>
    <p:sldId id="304" r:id="rId45"/>
    <p:sldId id="305" r:id="rId46"/>
    <p:sldId id="288" r:id="rId47"/>
    <p:sldId id="385" r:id="rId48"/>
    <p:sldId id="306" r:id="rId49"/>
    <p:sldId id="292" r:id="rId50"/>
    <p:sldId id="327" r:id="rId51"/>
    <p:sldId id="296" r:id="rId52"/>
    <p:sldId id="299" r:id="rId53"/>
    <p:sldId id="301" r:id="rId54"/>
    <p:sldId id="302" r:id="rId55"/>
    <p:sldId id="303" r:id="rId56"/>
    <p:sldId id="309" r:id="rId57"/>
    <p:sldId id="315" r:id="rId58"/>
    <p:sldId id="310" r:id="rId59"/>
    <p:sldId id="313" r:id="rId60"/>
    <p:sldId id="454" r:id="rId61"/>
    <p:sldId id="633" r:id="rId62"/>
    <p:sldId id="484" r:id="rId63"/>
    <p:sldId id="485" r:id="rId64"/>
    <p:sldId id="486" r:id="rId65"/>
    <p:sldId id="487" r:id="rId66"/>
    <p:sldId id="488" r:id="rId67"/>
    <p:sldId id="340" r:id="rId68"/>
    <p:sldId id="341" r:id="rId69"/>
    <p:sldId id="257" r:id="rId70"/>
    <p:sldId id="258" r:id="rId71"/>
    <p:sldId id="259" r:id="rId72"/>
    <p:sldId id="267" r:id="rId73"/>
    <p:sldId id="508" r:id="rId74"/>
    <p:sldId id="513" r:id="rId75"/>
    <p:sldId id="260" r:id="rId76"/>
    <p:sldId id="261" r:id="rId77"/>
    <p:sldId id="263" r:id="rId78"/>
    <p:sldId id="265" r:id="rId79"/>
    <p:sldId id="517" r:id="rId80"/>
    <p:sldId id="264" r:id="rId81"/>
    <p:sldId id="266" r:id="rId82"/>
    <p:sldId id="268" r:id="rId83"/>
    <p:sldId id="269" r:id="rId84"/>
    <p:sldId id="275" r:id="rId85"/>
    <p:sldId id="518" r:id="rId86"/>
    <p:sldId id="636" r:id="rId87"/>
    <p:sldId id="512" r:id="rId88"/>
    <p:sldId id="317" r:id="rId89"/>
    <p:sldId id="314" r:id="rId90"/>
    <p:sldId id="437" r:id="rId91"/>
    <p:sldId id="445" r:id="rId92"/>
    <p:sldId id="446" r:id="rId93"/>
    <p:sldId id="447" r:id="rId94"/>
    <p:sldId id="448" r:id="rId95"/>
    <p:sldId id="449" r:id="rId96"/>
    <p:sldId id="285" r:id="rId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633"/>
  </p:normalViewPr>
  <p:slideViewPr>
    <p:cSldViewPr>
      <p:cViewPr varScale="1">
        <p:scale>
          <a:sx n="122" d="100"/>
          <a:sy n="122" d="100"/>
        </p:scale>
        <p:origin x="1248" y="208"/>
      </p:cViewPr>
      <p:guideLst>
        <p:guide orient="horz" pos="2160"/>
        <p:guide pos="2880"/>
      </p:guideLst>
    </p:cSldViewPr>
  </p:slideViewPr>
  <p:outlineViewPr>
    <p:cViewPr>
      <p:scale>
        <a:sx n="33" d="100"/>
        <a:sy n="33" d="100"/>
      </p:scale>
      <p:origin x="0" y="-46488"/>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7E4303-7125-EE47-80EB-2BB9B391E38D}" type="datetimeFigureOut">
              <a:rPr lang="en-US" smtClean="0"/>
              <a:t>4/12/21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7F846-7BE9-1547-B9DF-44874AD1519A}" type="slidenum">
              <a:rPr lang="en-US" smtClean="0"/>
              <a:t>‹#›</a:t>
            </a:fld>
            <a:endParaRPr lang="en-US"/>
          </a:p>
        </p:txBody>
      </p:sp>
    </p:spTree>
    <p:extLst>
      <p:ext uri="{BB962C8B-B14F-4D97-AF65-F5344CB8AC3E}">
        <p14:creationId xmlns:p14="http://schemas.microsoft.com/office/powerpoint/2010/main" val="117538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has been under constant development ever since. By operating system, we mean the suite of programs which make the computer work. </a:t>
            </a:r>
            <a:endParaRPr lang="en-US" dirty="0"/>
          </a:p>
        </p:txBody>
      </p:sp>
      <p:sp>
        <p:nvSpPr>
          <p:cNvPr id="4" name="Slide Number Placeholder 3"/>
          <p:cNvSpPr>
            <a:spLocks noGrp="1"/>
          </p:cNvSpPr>
          <p:nvPr>
            <p:ph type="sldNum" sz="quarter" idx="10"/>
          </p:nvPr>
        </p:nvSpPr>
        <p:spPr/>
        <p:txBody>
          <a:bodyPr/>
          <a:lstStyle/>
          <a:p>
            <a:fld id="{FE600BB0-53EE-7C43-8C9A-32B1EC337EA5}" type="slidenum">
              <a:rPr lang="en-US" smtClean="0"/>
              <a:t>3</a:t>
            </a:fld>
            <a:endParaRPr lang="en-US"/>
          </a:p>
        </p:txBody>
      </p:sp>
    </p:spTree>
    <p:extLst>
      <p:ext uri="{BB962C8B-B14F-4D97-AF65-F5344CB8AC3E}">
        <p14:creationId xmlns:p14="http://schemas.microsoft.com/office/powerpoint/2010/main" val="2926750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D957F846-7BE9-1547-B9DF-44874AD1519A}" type="slidenum">
              <a:rPr lang="en-US" smtClean="0"/>
              <a:t>21</a:t>
            </a:fld>
            <a:endParaRPr lang="en-US"/>
          </a:p>
        </p:txBody>
      </p:sp>
    </p:spTree>
    <p:extLst>
      <p:ext uri="{BB962C8B-B14F-4D97-AF65-F5344CB8AC3E}">
        <p14:creationId xmlns:p14="http://schemas.microsoft.com/office/powerpoint/2010/main" val="2484740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F867E-4982-D745-8C81-82C353CF1383}" type="slidenum">
              <a:rPr lang="en-US" smtClean="0"/>
              <a:t>23</a:t>
            </a:fld>
            <a:endParaRPr lang="en-US"/>
          </a:p>
        </p:txBody>
      </p:sp>
    </p:spTree>
    <p:extLst>
      <p:ext uri="{BB962C8B-B14F-4D97-AF65-F5344CB8AC3E}">
        <p14:creationId xmlns:p14="http://schemas.microsoft.com/office/powerpoint/2010/main" val="1343264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Rot="1" noChangeAspect="1" noTextEdit="1"/>
          </p:cNvSpPr>
          <p:nvPr>
            <p:ph type="sldImg"/>
          </p:nvPr>
        </p:nvSpPr>
        <p:spPr bwMode="auto">
          <a:noFill/>
          <a:ln>
            <a:solidFill>
              <a:srgbClr val="000000"/>
            </a:solidFill>
            <a:miter lim="800000"/>
            <a:headEnd/>
            <a:tailEnd/>
          </a:ln>
        </p:spPr>
      </p:sp>
      <p:sp>
        <p:nvSpPr>
          <p:cNvPr id="9218" name="Rectangle 3"/>
          <p:cNvSpPr>
            <a:spLocks noGrp="1"/>
          </p:cNvSpPr>
          <p:nvPr>
            <p:ph type="body" idx="1"/>
          </p:nvPr>
        </p:nvSpPr>
        <p:spPr>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p:txBody>
      </p:sp>
    </p:spTree>
    <p:extLst>
      <p:ext uri="{BB962C8B-B14F-4D97-AF65-F5344CB8AC3E}">
        <p14:creationId xmlns:p14="http://schemas.microsoft.com/office/powerpoint/2010/main" val="559032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7F846-7BE9-1547-B9DF-44874AD1519A}" type="slidenum">
              <a:rPr lang="en-US" smtClean="0"/>
              <a:t>25</a:t>
            </a:fld>
            <a:endParaRPr lang="en-US"/>
          </a:p>
        </p:txBody>
      </p:sp>
    </p:spTree>
    <p:extLst>
      <p:ext uri="{BB962C8B-B14F-4D97-AF65-F5344CB8AC3E}">
        <p14:creationId xmlns:p14="http://schemas.microsoft.com/office/powerpoint/2010/main" val="4067307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57F846-7BE9-1547-B9DF-44874AD1519A}" type="slidenum">
              <a:rPr lang="en-US" smtClean="0"/>
              <a:t>26</a:t>
            </a:fld>
            <a:endParaRPr lang="en-US"/>
          </a:p>
        </p:txBody>
      </p:sp>
    </p:spTree>
    <p:extLst>
      <p:ext uri="{BB962C8B-B14F-4D97-AF65-F5344CB8AC3E}">
        <p14:creationId xmlns:p14="http://schemas.microsoft.com/office/powerpoint/2010/main" val="3752962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Rot="1" noChangeAspect="1" noTextEdit="1"/>
          </p:cNvSpPr>
          <p:nvPr>
            <p:ph type="sldImg"/>
          </p:nvPr>
        </p:nvSpPr>
        <p:spPr bwMode="auto">
          <a:noFill/>
          <a:ln>
            <a:solidFill>
              <a:srgbClr val="000000"/>
            </a:solidFill>
            <a:miter lim="800000"/>
            <a:headEnd/>
            <a:tailEnd/>
          </a:ln>
        </p:spPr>
      </p:sp>
      <p:sp>
        <p:nvSpPr>
          <p:cNvPr id="9218" name="Rectangle 3"/>
          <p:cNvSpPr>
            <a:spLocks noGrp="1"/>
          </p:cNvSpPr>
          <p:nvPr>
            <p:ph type="body" idx="1"/>
          </p:nvPr>
        </p:nvSpPr>
        <p:spPr>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Unix filesystem forms a </a:t>
            </a:r>
            <a:r>
              <a:rPr lang="en-US" i="1" dirty="0"/>
              <a:t>tree</a:t>
            </a:r>
            <a:r>
              <a:rPr lang="en-US" dirty="0"/>
              <a:t> structure that starts from the </a:t>
            </a:r>
            <a:r>
              <a:rPr lang="en-US" i="1" dirty="0"/>
              <a:t>root</a:t>
            </a:r>
            <a:r>
              <a:rPr lang="en-US" dirty="0"/>
              <a:t>, represented by / (forward slash).  Files are organized into </a:t>
            </a:r>
            <a:r>
              <a:rPr lang="en-US" i="1" dirty="0"/>
              <a:t>directories </a:t>
            </a:r>
            <a:r>
              <a:rPr lang="en-US" dirty="0"/>
              <a:t>(folders).</a:t>
            </a:r>
          </a:p>
          <a:p>
            <a:endParaRPr lang="en-US" dirty="0"/>
          </a:p>
        </p:txBody>
      </p:sp>
    </p:spTree>
    <p:extLst>
      <p:ext uri="{BB962C8B-B14F-4D97-AF65-F5344CB8AC3E}">
        <p14:creationId xmlns:p14="http://schemas.microsoft.com/office/powerpoint/2010/main" val="3266914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Rot="1" noChangeAspect="1" noTextEdit="1"/>
          </p:cNvSpPr>
          <p:nvPr>
            <p:ph type="sldImg"/>
          </p:nvPr>
        </p:nvSpPr>
        <p:spPr bwMode="auto">
          <a:noFill/>
          <a:ln>
            <a:solidFill>
              <a:srgbClr val="000000"/>
            </a:solidFill>
            <a:miter lim="800000"/>
            <a:headEnd/>
            <a:tailEnd/>
          </a:ln>
        </p:spPr>
      </p:sp>
      <p:sp>
        <p:nvSpPr>
          <p:cNvPr id="9218" name="Rectangle 3"/>
          <p:cNvSpPr>
            <a:spLocks noGrp="1"/>
          </p:cNvSpPr>
          <p:nvPr>
            <p:ph type="body" idx="1"/>
          </p:nvPr>
        </p:nvSpPr>
        <p:spPr>
          <a:noFill/>
          <a:ln/>
        </p:spPr>
        <p:txBody>
          <a:bodyPr/>
          <a:lstStyle/>
          <a:p>
            <a:endParaRPr lang="en-US" dirty="0"/>
          </a:p>
        </p:txBody>
      </p:sp>
    </p:spTree>
    <p:extLst>
      <p:ext uri="{BB962C8B-B14F-4D97-AF65-F5344CB8AC3E}">
        <p14:creationId xmlns:p14="http://schemas.microsoft.com/office/powerpoint/2010/main" val="4178899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Rot="1" noChangeAspect="1" noTextEdit="1"/>
          </p:cNvSpPr>
          <p:nvPr>
            <p:ph type="sldImg"/>
          </p:nvPr>
        </p:nvSpPr>
        <p:spPr bwMode="auto">
          <a:noFill/>
          <a:ln>
            <a:solidFill>
              <a:srgbClr val="000000"/>
            </a:solidFill>
            <a:miter lim="800000"/>
            <a:headEnd/>
            <a:tailEnd/>
          </a:ln>
        </p:spPr>
      </p:sp>
      <p:sp>
        <p:nvSpPr>
          <p:cNvPr id="9218" name="Rectangle 3"/>
          <p:cNvSpPr>
            <a:spLocks noGrp="1"/>
          </p:cNvSpPr>
          <p:nvPr>
            <p:ph type="body" idx="1"/>
          </p:nvPr>
        </p:nvSpPr>
        <p:spPr>
          <a:noFill/>
          <a:ln/>
        </p:spPr>
        <p:txBody>
          <a:bodyPr/>
          <a:lstStyle/>
          <a:p>
            <a:endParaRPr lang="en-US" dirty="0"/>
          </a:p>
        </p:txBody>
      </p:sp>
    </p:spTree>
    <p:extLst>
      <p:ext uri="{BB962C8B-B14F-4D97-AF65-F5344CB8AC3E}">
        <p14:creationId xmlns:p14="http://schemas.microsoft.com/office/powerpoint/2010/main" val="1226256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or</a:t>
            </a:r>
          </a:p>
        </p:txBody>
      </p:sp>
      <p:sp>
        <p:nvSpPr>
          <p:cNvPr id="4" name="Slide Number Placeholder 3"/>
          <p:cNvSpPr>
            <a:spLocks noGrp="1"/>
          </p:cNvSpPr>
          <p:nvPr>
            <p:ph type="sldNum" sz="quarter" idx="5"/>
          </p:nvPr>
        </p:nvSpPr>
        <p:spPr/>
        <p:txBody>
          <a:bodyPr/>
          <a:lstStyle/>
          <a:p>
            <a:fld id="{D957F846-7BE9-1547-B9DF-44874AD1519A}" type="slidenum">
              <a:rPr lang="en-US" smtClean="0"/>
              <a:t>30</a:t>
            </a:fld>
            <a:endParaRPr lang="en-US"/>
          </a:p>
        </p:txBody>
      </p:sp>
    </p:spTree>
    <p:extLst>
      <p:ext uri="{BB962C8B-B14F-4D97-AF65-F5344CB8AC3E}">
        <p14:creationId xmlns:p14="http://schemas.microsoft.com/office/powerpoint/2010/main" val="3285282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Rot="1" noChangeAspect="1" noTextEdit="1"/>
          </p:cNvSpPr>
          <p:nvPr>
            <p:ph type="sldImg"/>
          </p:nvPr>
        </p:nvSpPr>
        <p:spPr bwMode="auto">
          <a:noFill/>
          <a:ln>
            <a:solidFill>
              <a:srgbClr val="000000"/>
            </a:solidFill>
            <a:miter lim="800000"/>
            <a:headEnd/>
            <a:tailEnd/>
          </a:ln>
        </p:spPr>
      </p:sp>
      <p:sp>
        <p:nvSpPr>
          <p:cNvPr id="9218" name="Rectangle 3"/>
          <p:cNvSpPr>
            <a:spLocks noGrp="1"/>
          </p:cNvSpPr>
          <p:nvPr>
            <p:ph type="body" idx="1"/>
          </p:nvPr>
        </p:nvSpPr>
        <p:spPr>
          <a:noFill/>
          <a:ln/>
        </p:spPr>
        <p:txBody>
          <a:bodyPr/>
          <a:lstStyle/>
          <a:p>
            <a:endParaRPr lang="en-US" dirty="0"/>
          </a:p>
        </p:txBody>
      </p:sp>
    </p:spTree>
    <p:extLst>
      <p:ext uri="{BB962C8B-B14F-4D97-AF65-F5344CB8AC3E}">
        <p14:creationId xmlns:p14="http://schemas.microsoft.com/office/powerpoint/2010/main" val="1355352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5" name="Shape 1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823937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a:latin typeface="Courier New"/>
                <a:cs typeface="Courier New"/>
              </a:rPr>
              <a:t>ls –F</a:t>
            </a:r>
            <a:endParaRPr lang="en-US" dirty="0"/>
          </a:p>
        </p:txBody>
      </p:sp>
      <p:sp>
        <p:nvSpPr>
          <p:cNvPr id="4" name="Slide Number Placeholder 3"/>
          <p:cNvSpPr>
            <a:spLocks noGrp="1"/>
          </p:cNvSpPr>
          <p:nvPr>
            <p:ph type="sldNum" sz="quarter" idx="10"/>
          </p:nvPr>
        </p:nvSpPr>
        <p:spPr/>
        <p:txBody>
          <a:bodyPr/>
          <a:lstStyle/>
          <a:p>
            <a:fld id="{FE600BB0-53EE-7C43-8C9A-32B1EC337EA5}" type="slidenum">
              <a:rPr lang="en-US" smtClean="0"/>
              <a:t>32</a:t>
            </a:fld>
            <a:endParaRPr lang="en-US"/>
          </a:p>
        </p:txBody>
      </p:sp>
    </p:spTree>
    <p:extLst>
      <p:ext uri="{BB962C8B-B14F-4D97-AF65-F5344CB8AC3E}">
        <p14:creationId xmlns:p14="http://schemas.microsoft.com/office/powerpoint/2010/main" val="3245489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600BB0-53EE-7C43-8C9A-32B1EC337EA5}" type="slidenum">
              <a:rPr lang="en-US" smtClean="0"/>
              <a:t>33</a:t>
            </a:fld>
            <a:endParaRPr lang="en-US"/>
          </a:p>
        </p:txBody>
      </p:sp>
    </p:spTree>
    <p:extLst>
      <p:ext uri="{BB962C8B-B14F-4D97-AF65-F5344CB8AC3E}">
        <p14:creationId xmlns:p14="http://schemas.microsoft.com/office/powerpoint/2010/main" val="1123987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600BB0-53EE-7C43-8C9A-32B1EC337EA5}" type="slidenum">
              <a:rPr lang="en-US" smtClean="0"/>
              <a:t>34</a:t>
            </a:fld>
            <a:endParaRPr lang="en-US"/>
          </a:p>
        </p:txBody>
      </p:sp>
    </p:spTree>
    <p:extLst>
      <p:ext uri="{BB962C8B-B14F-4D97-AF65-F5344CB8AC3E}">
        <p14:creationId xmlns:p14="http://schemas.microsoft.com/office/powerpoint/2010/main" val="3591174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Courier New"/>
                <a:cs typeface="Courier New"/>
              </a:rPr>
              <a:t>pwd</a:t>
            </a:r>
            <a:endParaRPr lang="en-US" dirty="0">
              <a:latin typeface="Courier New"/>
              <a:cs typeface="Courier New"/>
            </a:endParaRPr>
          </a:p>
          <a:p>
            <a:pPr lvl="1"/>
            <a:r>
              <a:rPr lang="en-US" dirty="0"/>
              <a:t>Print working directory</a:t>
            </a:r>
          </a:p>
          <a:p>
            <a:pPr lvl="1"/>
            <a:endParaRPr lang="en-US" dirty="0"/>
          </a:p>
          <a:p>
            <a:r>
              <a:rPr lang="en-US" dirty="0"/>
              <a:t>Example</a:t>
            </a:r>
          </a:p>
          <a:p>
            <a:pPr lvl="1" indent="0">
              <a:buNone/>
            </a:pPr>
            <a:r>
              <a:rPr lang="en-US" dirty="0">
                <a:latin typeface="Courier New"/>
                <a:cs typeface="Courier New"/>
              </a:rPr>
              <a:t>cd</a:t>
            </a:r>
          </a:p>
          <a:p>
            <a:pPr lvl="1" indent="0">
              <a:buNone/>
            </a:pPr>
            <a:r>
              <a:rPr lang="en-US" dirty="0" err="1">
                <a:latin typeface="Courier New"/>
                <a:cs typeface="Courier New"/>
              </a:rPr>
              <a:t>pwd</a:t>
            </a:r>
            <a:endParaRPr lang="en-US" dirty="0">
              <a:latin typeface="Courier New"/>
              <a:cs typeface="Courier New"/>
            </a:endParaRPr>
          </a:p>
          <a:p>
            <a:pPr lvl="1" indent="0">
              <a:buNone/>
            </a:pPr>
            <a:r>
              <a:rPr lang="en-US" dirty="0">
                <a:latin typeface="Courier New"/>
                <a:cs typeface="Courier New"/>
              </a:rPr>
              <a:t>$/home/gka6a</a:t>
            </a:r>
          </a:p>
          <a:p>
            <a:endParaRPr lang="en-US" dirty="0"/>
          </a:p>
        </p:txBody>
      </p:sp>
      <p:sp>
        <p:nvSpPr>
          <p:cNvPr id="4" name="Slide Number Placeholder 3"/>
          <p:cNvSpPr>
            <a:spLocks noGrp="1"/>
          </p:cNvSpPr>
          <p:nvPr>
            <p:ph type="sldNum" sz="quarter" idx="5"/>
          </p:nvPr>
        </p:nvSpPr>
        <p:spPr/>
        <p:txBody>
          <a:bodyPr/>
          <a:lstStyle/>
          <a:p>
            <a:fld id="{D957F846-7BE9-1547-B9DF-44874AD1519A}" type="slidenum">
              <a:rPr lang="en-US" smtClean="0"/>
              <a:t>35</a:t>
            </a:fld>
            <a:endParaRPr lang="en-US"/>
          </a:p>
        </p:txBody>
      </p:sp>
    </p:spTree>
    <p:extLst>
      <p:ext uri="{BB962C8B-B14F-4D97-AF65-F5344CB8AC3E}">
        <p14:creationId xmlns:p14="http://schemas.microsoft.com/office/powerpoint/2010/main" val="3743821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Rot="1" noChangeAspect="1" noTextEdit="1"/>
          </p:cNvSpPr>
          <p:nvPr>
            <p:ph type="sldImg"/>
          </p:nvPr>
        </p:nvSpPr>
        <p:spPr bwMode="auto">
          <a:noFill/>
          <a:ln>
            <a:solidFill>
              <a:srgbClr val="000000"/>
            </a:solidFill>
            <a:miter lim="800000"/>
            <a:headEnd/>
            <a:tailEnd/>
          </a:ln>
        </p:spPr>
      </p:sp>
      <p:sp>
        <p:nvSpPr>
          <p:cNvPr id="9218" name="Rectangle 3"/>
          <p:cNvSpPr>
            <a:spLocks noGrp="1"/>
          </p:cNvSpPr>
          <p:nvPr>
            <p:ph type="body" idx="1"/>
          </p:nvPr>
        </p:nvSpPr>
        <p:spPr>
          <a:noFill/>
          <a:ln/>
        </p:spPr>
        <p:txBody>
          <a:bodyPr/>
          <a:lstStyle/>
          <a:p>
            <a:endParaRPr lang="en-US" dirty="0"/>
          </a:p>
        </p:txBody>
      </p:sp>
    </p:spTree>
    <p:extLst>
      <p:ext uri="{BB962C8B-B14F-4D97-AF65-F5344CB8AC3E}">
        <p14:creationId xmlns:p14="http://schemas.microsoft.com/office/powerpoint/2010/main" val="143063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dire</a:t>
            </a:r>
          </a:p>
        </p:txBody>
      </p:sp>
      <p:sp>
        <p:nvSpPr>
          <p:cNvPr id="4" name="Slide Number Placeholder 3"/>
          <p:cNvSpPr>
            <a:spLocks noGrp="1"/>
          </p:cNvSpPr>
          <p:nvPr>
            <p:ph type="sldNum" sz="quarter" idx="10"/>
          </p:nvPr>
        </p:nvSpPr>
        <p:spPr/>
        <p:txBody>
          <a:bodyPr/>
          <a:lstStyle/>
          <a:p>
            <a:fld id="{FE600BB0-53EE-7C43-8C9A-32B1EC337EA5}" type="slidenum">
              <a:rPr lang="en-US" smtClean="0"/>
              <a:t>37</a:t>
            </a:fld>
            <a:endParaRPr lang="en-US"/>
          </a:p>
        </p:txBody>
      </p:sp>
    </p:spTree>
    <p:extLst>
      <p:ext uri="{BB962C8B-B14F-4D97-AF65-F5344CB8AC3E}">
        <p14:creationId xmlns:p14="http://schemas.microsoft.com/office/powerpoint/2010/main" val="2705150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the example!</a:t>
            </a:r>
          </a:p>
        </p:txBody>
      </p:sp>
      <p:sp>
        <p:nvSpPr>
          <p:cNvPr id="4" name="Slide Number Placeholder 3"/>
          <p:cNvSpPr>
            <a:spLocks noGrp="1"/>
          </p:cNvSpPr>
          <p:nvPr>
            <p:ph type="sldNum" sz="quarter" idx="5"/>
          </p:nvPr>
        </p:nvSpPr>
        <p:spPr/>
        <p:txBody>
          <a:bodyPr/>
          <a:lstStyle/>
          <a:p>
            <a:fld id="{D957F846-7BE9-1547-B9DF-44874AD1519A}" type="slidenum">
              <a:rPr lang="en-US" smtClean="0"/>
              <a:t>38</a:t>
            </a:fld>
            <a:endParaRPr lang="en-US"/>
          </a:p>
        </p:txBody>
      </p:sp>
    </p:spTree>
    <p:extLst>
      <p:ext uri="{BB962C8B-B14F-4D97-AF65-F5344CB8AC3E}">
        <p14:creationId xmlns:p14="http://schemas.microsoft.com/office/powerpoint/2010/main" val="37156357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57F846-7BE9-1547-B9DF-44874AD1519A}" type="slidenum">
              <a:rPr lang="en-US" smtClean="0"/>
              <a:t>39</a:t>
            </a:fld>
            <a:endParaRPr lang="en-US"/>
          </a:p>
        </p:txBody>
      </p:sp>
    </p:spTree>
    <p:extLst>
      <p:ext uri="{BB962C8B-B14F-4D97-AF65-F5344CB8AC3E}">
        <p14:creationId xmlns:p14="http://schemas.microsoft.com/office/powerpoint/2010/main" val="1185284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a:t>
            </a:r>
          </a:p>
          <a:p>
            <a:pPr marL="171450" indent="-171450">
              <a:buFontTx/>
              <a:buChar char="-"/>
            </a:pPr>
            <a:r>
              <a:rPr lang="en-US" dirty="0" err="1"/>
              <a:t>i</a:t>
            </a:r>
            <a:endParaRPr lang="en-US" dirty="0"/>
          </a:p>
          <a:p>
            <a:pPr marL="171450" indent="-171450">
              <a:buFontTx/>
              <a:buChar char="-"/>
            </a:pPr>
            <a:r>
              <a:rPr lang="en-US" dirty="0"/>
              <a:t>Search </a:t>
            </a:r>
          </a:p>
        </p:txBody>
      </p:sp>
      <p:sp>
        <p:nvSpPr>
          <p:cNvPr id="4" name="Slide Number Placeholder 3"/>
          <p:cNvSpPr>
            <a:spLocks noGrp="1"/>
          </p:cNvSpPr>
          <p:nvPr>
            <p:ph type="sldNum" sz="quarter" idx="10"/>
          </p:nvPr>
        </p:nvSpPr>
        <p:spPr/>
        <p:txBody>
          <a:bodyPr/>
          <a:lstStyle/>
          <a:p>
            <a:fld id="{FE600BB0-53EE-7C43-8C9A-32B1EC337EA5}" type="slidenum">
              <a:rPr lang="en-US" smtClean="0"/>
              <a:t>40</a:t>
            </a:fld>
            <a:endParaRPr lang="en-US"/>
          </a:p>
        </p:txBody>
      </p:sp>
    </p:spTree>
    <p:extLst>
      <p:ext uri="{BB962C8B-B14F-4D97-AF65-F5344CB8AC3E}">
        <p14:creationId xmlns:p14="http://schemas.microsoft.com/office/powerpoint/2010/main" val="862666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case insensitive:</a:t>
            </a:r>
            <a:r>
              <a:rPr lang="en-US" baseline="0" dirty="0"/>
              <a:t> </a:t>
            </a:r>
            <a:r>
              <a:rPr lang="en-US" sz="1200" b="0" i="0" kern="1200" dirty="0">
                <a:solidFill>
                  <a:schemeClr val="tx1"/>
                </a:solidFill>
                <a:effectLst/>
                <a:latin typeface="+mn-lt"/>
                <a:ea typeface="+mn-ea"/>
                <a:cs typeface="+mn-cs"/>
              </a:rPr>
              <a:t>inside of </a:t>
            </a:r>
            <a:r>
              <a:rPr lang="en-US" dirty="0"/>
              <a:t>less</a:t>
            </a:r>
            <a:r>
              <a:rPr lang="en-US" sz="1200" b="0" i="0" kern="1200" dirty="0">
                <a:solidFill>
                  <a:schemeClr val="tx1"/>
                </a:solidFill>
                <a:effectLst/>
                <a:latin typeface="+mn-lt"/>
                <a:ea typeface="+mn-ea"/>
                <a:cs typeface="+mn-cs"/>
              </a:rPr>
              <a:t> you can toggle the behavior you want by giving the </a:t>
            </a:r>
            <a:r>
              <a:rPr lang="en-US" dirty="0"/>
              <a:t>-</a:t>
            </a:r>
            <a:r>
              <a:rPr lang="en-US" dirty="0" err="1"/>
              <a:t>i</a:t>
            </a:r>
            <a:r>
              <a:rPr lang="en-US" sz="1200" b="0" i="0" kern="1200" dirty="0">
                <a:solidFill>
                  <a:schemeClr val="tx1"/>
                </a:solidFill>
                <a:effectLst/>
                <a:latin typeface="+mn-lt"/>
                <a:ea typeface="+mn-ea"/>
                <a:cs typeface="+mn-cs"/>
              </a:rPr>
              <a:t> command to </a:t>
            </a:r>
            <a:r>
              <a:rPr lang="en-US" dirty="0"/>
              <a:t>less</a:t>
            </a:r>
          </a:p>
          <a:p>
            <a:r>
              <a:rPr lang="en-US" sz="1200" kern="1200" dirty="0">
                <a:solidFill>
                  <a:schemeClr val="tx1"/>
                </a:solidFill>
                <a:latin typeface="+mn-lt"/>
                <a:ea typeface="+mn-ea"/>
                <a:cs typeface="+mn-cs"/>
              </a:rPr>
              <a:t>Ignore case in searches  (press RETURN)</a:t>
            </a:r>
          </a:p>
          <a:p>
            <a:r>
              <a:rPr lang="en-US" sz="1200" kern="1200" dirty="0">
                <a:solidFill>
                  <a:schemeClr val="tx1"/>
                </a:solidFill>
                <a:latin typeface="+mn-lt"/>
                <a:ea typeface="+mn-ea"/>
                <a:cs typeface="+mn-cs"/>
              </a:rPr>
              <a:t>Search</a:t>
            </a:r>
            <a:r>
              <a:rPr lang="en-US" sz="1200" kern="1200" baseline="0" dirty="0">
                <a:solidFill>
                  <a:schemeClr val="tx1"/>
                </a:solidFill>
                <a:latin typeface="+mn-lt"/>
                <a:ea typeface="+mn-ea"/>
                <a:cs typeface="+mn-cs"/>
              </a:rPr>
              <a:t> word: /pattern</a:t>
            </a:r>
            <a:endParaRPr lang="en-US" dirty="0"/>
          </a:p>
        </p:txBody>
      </p:sp>
      <p:sp>
        <p:nvSpPr>
          <p:cNvPr id="4" name="Slide Number Placeholder 3"/>
          <p:cNvSpPr>
            <a:spLocks noGrp="1"/>
          </p:cNvSpPr>
          <p:nvPr>
            <p:ph type="sldNum" sz="quarter" idx="10"/>
          </p:nvPr>
        </p:nvSpPr>
        <p:spPr/>
        <p:txBody>
          <a:bodyPr/>
          <a:lstStyle/>
          <a:p>
            <a:fld id="{FE600BB0-53EE-7C43-8C9A-32B1EC337EA5}" type="slidenum">
              <a:rPr lang="en-US" smtClean="0"/>
              <a:t>41</a:t>
            </a:fld>
            <a:endParaRPr lang="en-US"/>
          </a:p>
        </p:txBody>
      </p:sp>
    </p:spTree>
    <p:extLst>
      <p:ext uri="{BB962C8B-B14F-4D97-AF65-F5344CB8AC3E}">
        <p14:creationId xmlns:p14="http://schemas.microsoft.com/office/powerpoint/2010/main" val="3360479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7F846-7BE9-1547-B9DF-44874AD1519A}" type="slidenum">
              <a:rPr lang="en-US" smtClean="0"/>
              <a:t>8</a:t>
            </a:fld>
            <a:endParaRPr lang="en-US"/>
          </a:p>
        </p:txBody>
      </p:sp>
    </p:spTree>
    <p:extLst>
      <p:ext uri="{BB962C8B-B14F-4D97-AF65-F5344CB8AC3E}">
        <p14:creationId xmlns:p14="http://schemas.microsoft.com/office/powerpoint/2010/main" val="3726410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31925</a:t>
            </a:r>
          </a:p>
        </p:txBody>
      </p:sp>
      <p:sp>
        <p:nvSpPr>
          <p:cNvPr id="4" name="Slide Number Placeholder 3"/>
          <p:cNvSpPr>
            <a:spLocks noGrp="1"/>
          </p:cNvSpPr>
          <p:nvPr>
            <p:ph type="sldNum" sz="quarter" idx="5"/>
          </p:nvPr>
        </p:nvSpPr>
        <p:spPr/>
        <p:txBody>
          <a:bodyPr/>
          <a:lstStyle/>
          <a:p>
            <a:fld id="{D957F846-7BE9-1547-B9DF-44874AD1519A}" type="slidenum">
              <a:rPr lang="en-US" smtClean="0"/>
              <a:t>44</a:t>
            </a:fld>
            <a:endParaRPr lang="en-US"/>
          </a:p>
        </p:txBody>
      </p:sp>
    </p:spTree>
    <p:extLst>
      <p:ext uri="{BB962C8B-B14F-4D97-AF65-F5344CB8AC3E}">
        <p14:creationId xmlns:p14="http://schemas.microsoft.com/office/powerpoint/2010/main" val="2397685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Overwrite</a:t>
            </a:r>
            <a:r>
              <a:rPr lang="en-US" baseline="0" dirty="0"/>
              <a:t> the file </a:t>
            </a:r>
            <a:r>
              <a:rPr lang="nl-NL" sz="1200" b="1" dirty="0">
                <a:latin typeface="Courier New"/>
                <a:cs typeface="Courier New"/>
              </a:rPr>
              <a:t>basic-</a:t>
            </a:r>
            <a:r>
              <a:rPr lang="nl-NL" sz="1200" b="1" dirty="0" err="1">
                <a:latin typeface="Courier New"/>
                <a:cs typeface="Courier New"/>
              </a:rPr>
              <a:t>unix.txt</a:t>
            </a:r>
            <a:endParaRPr lang="nl-NL" sz="1200" b="1" dirty="0">
              <a:latin typeface="Courier New"/>
              <a:cs typeface="Courier New"/>
            </a:endParaRPr>
          </a:p>
          <a:p>
            <a:r>
              <a:rPr lang="en-US" dirty="0"/>
              <a:t>Time stamp explanation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Overwrite</a:t>
            </a:r>
            <a:r>
              <a:rPr lang="en-US" baseline="0" dirty="0"/>
              <a:t> the file </a:t>
            </a:r>
            <a:r>
              <a:rPr lang="nl-NL" sz="1200" b="1" dirty="0">
                <a:latin typeface="Courier New"/>
                <a:cs typeface="Courier New"/>
              </a:rPr>
              <a:t>basic-</a:t>
            </a:r>
            <a:r>
              <a:rPr lang="nl-NL" sz="1200" b="1" dirty="0" err="1">
                <a:latin typeface="Courier New"/>
                <a:cs typeface="Courier New"/>
              </a:rPr>
              <a:t>unix.txt</a:t>
            </a:r>
            <a:endParaRPr lang="en-US" dirty="0"/>
          </a:p>
          <a:p>
            <a:endParaRPr lang="en-US" dirty="0"/>
          </a:p>
        </p:txBody>
      </p:sp>
      <p:sp>
        <p:nvSpPr>
          <p:cNvPr id="4" name="Slide Number Placeholder 3"/>
          <p:cNvSpPr>
            <a:spLocks noGrp="1"/>
          </p:cNvSpPr>
          <p:nvPr>
            <p:ph type="sldNum" sz="quarter" idx="10"/>
          </p:nvPr>
        </p:nvSpPr>
        <p:spPr/>
        <p:txBody>
          <a:bodyPr/>
          <a:lstStyle/>
          <a:p>
            <a:fld id="{FE600BB0-53EE-7C43-8C9A-32B1EC337EA5}" type="slidenum">
              <a:rPr lang="en-US" smtClean="0"/>
              <a:t>46</a:t>
            </a:fld>
            <a:endParaRPr lang="en-US"/>
          </a:p>
        </p:txBody>
      </p:sp>
    </p:spTree>
    <p:extLst>
      <p:ext uri="{BB962C8B-B14F-4D97-AF65-F5344CB8AC3E}">
        <p14:creationId xmlns:p14="http://schemas.microsoft.com/office/powerpoint/2010/main" val="740492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this</a:t>
            </a:r>
            <a:r>
              <a:rPr lang="en-US" baseline="0" dirty="0"/>
              <a:t> one </a:t>
            </a:r>
            <a:endParaRPr lang="en-US" dirty="0"/>
          </a:p>
        </p:txBody>
      </p:sp>
      <p:sp>
        <p:nvSpPr>
          <p:cNvPr id="4" name="Slide Number Placeholder 3"/>
          <p:cNvSpPr>
            <a:spLocks noGrp="1"/>
          </p:cNvSpPr>
          <p:nvPr>
            <p:ph type="sldNum" sz="quarter" idx="10"/>
          </p:nvPr>
        </p:nvSpPr>
        <p:spPr/>
        <p:txBody>
          <a:bodyPr/>
          <a:lstStyle/>
          <a:p>
            <a:fld id="{FE600BB0-53EE-7C43-8C9A-32B1EC337EA5}" type="slidenum">
              <a:rPr lang="en-US" smtClean="0"/>
              <a:t>47</a:t>
            </a:fld>
            <a:endParaRPr lang="en-US"/>
          </a:p>
        </p:txBody>
      </p:sp>
    </p:spTree>
    <p:extLst>
      <p:ext uri="{BB962C8B-B14F-4D97-AF65-F5344CB8AC3E}">
        <p14:creationId xmlns:p14="http://schemas.microsoft.com/office/powerpoint/2010/main" val="1863694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cd </a:t>
            </a:r>
            <a:r>
              <a:rPr lang="en-US" dirty="0" err="1"/>
              <a:t>array_test</a:t>
            </a:r>
            <a:br>
              <a:rPr lang="en-US" dirty="0"/>
            </a:br>
            <a:r>
              <a:rPr lang="en-US" sz="1200" kern="1200" dirty="0">
                <a:solidFill>
                  <a:schemeClr val="tx1"/>
                </a:solidFill>
                <a:effectLst/>
                <a:latin typeface="+mn-lt"/>
                <a:ea typeface="+mn-ea"/>
                <a:cs typeface="+mn-cs"/>
              </a:rPr>
              <a:t>ls input?.</a:t>
            </a:r>
            <a:r>
              <a:rPr lang="en-US" sz="1200" kern="1200" dirty="0" err="1">
                <a:solidFill>
                  <a:schemeClr val="tx1"/>
                </a:solidFill>
                <a:effectLst/>
                <a:latin typeface="+mn-lt"/>
                <a:ea typeface="+mn-ea"/>
                <a:cs typeface="+mn-cs"/>
              </a:rPr>
              <a:t>dat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ls input??.</a:t>
            </a:r>
            <a:r>
              <a:rPr lang="en-US" sz="1200" kern="1200" dirty="0" err="1">
                <a:solidFill>
                  <a:schemeClr val="tx1"/>
                </a:solidFill>
                <a:effectLst/>
                <a:latin typeface="+mn-lt"/>
                <a:ea typeface="+mn-ea"/>
                <a:cs typeface="+mn-cs"/>
              </a:rPr>
              <a:t>dat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957F846-7BE9-1547-B9DF-44874AD1519A}" type="slidenum">
              <a:rPr lang="en-US" smtClean="0"/>
              <a:t>50</a:t>
            </a:fld>
            <a:endParaRPr lang="en-US"/>
          </a:p>
        </p:txBody>
      </p:sp>
    </p:spTree>
    <p:extLst>
      <p:ext uri="{BB962C8B-B14F-4D97-AF65-F5344CB8AC3E}">
        <p14:creationId xmlns:p14="http://schemas.microsoft.com/office/powerpoint/2010/main" val="37141169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7F846-7BE9-1547-B9DF-44874AD1519A}" type="slidenum">
              <a:rPr lang="en-US" smtClean="0"/>
              <a:t>53</a:t>
            </a:fld>
            <a:endParaRPr lang="en-US"/>
          </a:p>
        </p:txBody>
      </p:sp>
    </p:spTree>
    <p:extLst>
      <p:ext uri="{BB962C8B-B14F-4D97-AF65-F5344CB8AC3E}">
        <p14:creationId xmlns:p14="http://schemas.microsoft.com/office/powerpoint/2010/main" val="24116130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7F846-7BE9-1547-B9DF-44874AD1519A}" type="slidenum">
              <a:rPr lang="en-US" smtClean="0"/>
              <a:t>54</a:t>
            </a:fld>
            <a:endParaRPr lang="en-US"/>
          </a:p>
        </p:txBody>
      </p:sp>
    </p:spTree>
    <p:extLst>
      <p:ext uri="{BB962C8B-B14F-4D97-AF65-F5344CB8AC3E}">
        <p14:creationId xmlns:p14="http://schemas.microsoft.com/office/powerpoint/2010/main" val="2635741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Fastx</a:t>
            </a:r>
            <a:r>
              <a:rPr lang="en-US" dirty="0"/>
              <a:t> for X11, </a:t>
            </a:r>
          </a:p>
        </p:txBody>
      </p:sp>
      <p:sp>
        <p:nvSpPr>
          <p:cNvPr id="4" name="Slide Number Placeholder 3"/>
          <p:cNvSpPr>
            <a:spLocks noGrp="1"/>
          </p:cNvSpPr>
          <p:nvPr>
            <p:ph type="sldNum" sz="quarter" idx="5"/>
          </p:nvPr>
        </p:nvSpPr>
        <p:spPr/>
        <p:txBody>
          <a:bodyPr/>
          <a:lstStyle/>
          <a:p>
            <a:fld id="{D957F846-7BE9-1547-B9DF-44874AD1519A}" type="slidenum">
              <a:rPr lang="en-US" smtClean="0"/>
              <a:t>55</a:t>
            </a:fld>
            <a:endParaRPr lang="en-US"/>
          </a:p>
        </p:txBody>
      </p:sp>
    </p:spTree>
    <p:extLst>
      <p:ext uri="{BB962C8B-B14F-4D97-AF65-F5344CB8AC3E}">
        <p14:creationId xmlns:p14="http://schemas.microsoft.com/office/powerpoint/2010/main" val="302451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Fastx</a:t>
            </a:r>
            <a:endParaRPr lang="en-US" dirty="0"/>
          </a:p>
        </p:txBody>
      </p:sp>
      <p:sp>
        <p:nvSpPr>
          <p:cNvPr id="4" name="Slide Number Placeholder 3"/>
          <p:cNvSpPr>
            <a:spLocks noGrp="1"/>
          </p:cNvSpPr>
          <p:nvPr>
            <p:ph type="sldNum" sz="quarter" idx="5"/>
          </p:nvPr>
        </p:nvSpPr>
        <p:spPr/>
        <p:txBody>
          <a:bodyPr/>
          <a:lstStyle/>
          <a:p>
            <a:fld id="{D957F846-7BE9-1547-B9DF-44874AD1519A}" type="slidenum">
              <a:rPr lang="en-US" smtClean="0"/>
              <a:t>58</a:t>
            </a:fld>
            <a:endParaRPr lang="en-US"/>
          </a:p>
        </p:txBody>
      </p:sp>
    </p:spTree>
    <p:extLst>
      <p:ext uri="{BB962C8B-B14F-4D97-AF65-F5344CB8AC3E}">
        <p14:creationId xmlns:p14="http://schemas.microsoft.com/office/powerpoint/2010/main" val="2778895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only home, and other storage just for some</a:t>
            </a:r>
          </a:p>
        </p:txBody>
      </p:sp>
      <p:sp>
        <p:nvSpPr>
          <p:cNvPr id="4" name="Slide Number Placeholder 3"/>
          <p:cNvSpPr>
            <a:spLocks noGrp="1"/>
          </p:cNvSpPr>
          <p:nvPr>
            <p:ph type="sldNum" sz="quarter" idx="5"/>
          </p:nvPr>
        </p:nvSpPr>
        <p:spPr/>
        <p:txBody>
          <a:bodyPr/>
          <a:lstStyle/>
          <a:p>
            <a:fld id="{D957F846-7BE9-1547-B9DF-44874AD1519A}" type="slidenum">
              <a:rPr lang="en-US" smtClean="0"/>
              <a:t>62</a:t>
            </a:fld>
            <a:endParaRPr lang="en-US"/>
          </a:p>
        </p:txBody>
      </p:sp>
    </p:spTree>
    <p:extLst>
      <p:ext uri="{BB962C8B-B14F-4D97-AF65-F5344CB8AC3E}">
        <p14:creationId xmlns:p14="http://schemas.microsoft.com/office/powerpoint/2010/main" val="1152963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allocation</a:t>
            </a:r>
          </a:p>
        </p:txBody>
      </p:sp>
      <p:sp>
        <p:nvSpPr>
          <p:cNvPr id="4" name="Slide Number Placeholder 3"/>
          <p:cNvSpPr>
            <a:spLocks noGrp="1"/>
          </p:cNvSpPr>
          <p:nvPr>
            <p:ph type="sldNum" sz="quarter" idx="5"/>
          </p:nvPr>
        </p:nvSpPr>
        <p:spPr/>
        <p:txBody>
          <a:bodyPr/>
          <a:lstStyle/>
          <a:p>
            <a:fld id="{D957F846-7BE9-1547-B9DF-44874AD1519A}" type="slidenum">
              <a:rPr lang="en-US" smtClean="0"/>
              <a:t>63</a:t>
            </a:fld>
            <a:endParaRPr lang="en-US"/>
          </a:p>
        </p:txBody>
      </p:sp>
    </p:spTree>
    <p:extLst>
      <p:ext uri="{BB962C8B-B14F-4D97-AF65-F5344CB8AC3E}">
        <p14:creationId xmlns:p14="http://schemas.microsoft.com/office/powerpoint/2010/main" val="1916586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7F846-7BE9-1547-B9DF-44874AD1519A}" type="slidenum">
              <a:rPr lang="en-US" smtClean="0"/>
              <a:t>11</a:t>
            </a:fld>
            <a:endParaRPr lang="en-US"/>
          </a:p>
        </p:txBody>
      </p:sp>
    </p:spTree>
    <p:extLst>
      <p:ext uri="{BB962C8B-B14F-4D97-AF65-F5344CB8AC3E}">
        <p14:creationId xmlns:p14="http://schemas.microsoft.com/office/powerpoint/2010/main" val="28501399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7F846-7BE9-1547-B9DF-44874AD1519A}" type="slidenum">
              <a:rPr lang="en-US" smtClean="0"/>
              <a:t>64</a:t>
            </a:fld>
            <a:endParaRPr lang="en-US"/>
          </a:p>
        </p:txBody>
      </p:sp>
    </p:spTree>
    <p:extLst>
      <p:ext uri="{BB962C8B-B14F-4D97-AF65-F5344CB8AC3E}">
        <p14:creationId xmlns:p14="http://schemas.microsoft.com/office/powerpoint/2010/main" val="13513820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7F846-7BE9-1547-B9DF-44874AD1519A}" type="slidenum">
              <a:rPr lang="en-US" smtClean="0"/>
              <a:t>65</a:t>
            </a:fld>
            <a:endParaRPr lang="en-US"/>
          </a:p>
        </p:txBody>
      </p:sp>
    </p:spTree>
    <p:extLst>
      <p:ext uri="{BB962C8B-B14F-4D97-AF65-F5344CB8AC3E}">
        <p14:creationId xmlns:p14="http://schemas.microsoft.com/office/powerpoint/2010/main" val="37688429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7F846-7BE9-1547-B9DF-44874AD1519A}" type="slidenum">
              <a:rPr lang="en-US" smtClean="0"/>
              <a:t>66</a:t>
            </a:fld>
            <a:endParaRPr lang="en-US"/>
          </a:p>
        </p:txBody>
      </p:sp>
    </p:spTree>
    <p:extLst>
      <p:ext uri="{BB962C8B-B14F-4D97-AF65-F5344CB8AC3E}">
        <p14:creationId xmlns:p14="http://schemas.microsoft.com/office/powerpoint/2010/main" val="12027154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7F846-7BE9-1547-B9DF-44874AD1519A}" type="slidenum">
              <a:rPr lang="en-US" smtClean="0"/>
              <a:t>67</a:t>
            </a:fld>
            <a:endParaRPr lang="en-US"/>
          </a:p>
        </p:txBody>
      </p:sp>
    </p:spTree>
    <p:extLst>
      <p:ext uri="{BB962C8B-B14F-4D97-AF65-F5344CB8AC3E}">
        <p14:creationId xmlns:p14="http://schemas.microsoft.com/office/powerpoint/2010/main" val="265323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7F846-7BE9-1547-B9DF-44874AD1519A}" type="slidenum">
              <a:rPr lang="en-US" smtClean="0"/>
              <a:t>71</a:t>
            </a:fld>
            <a:endParaRPr lang="en-US"/>
          </a:p>
        </p:txBody>
      </p:sp>
    </p:spTree>
    <p:extLst>
      <p:ext uri="{BB962C8B-B14F-4D97-AF65-F5344CB8AC3E}">
        <p14:creationId xmlns:p14="http://schemas.microsoft.com/office/powerpoint/2010/main" val="16515490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picture of nodes vs cores</a:t>
            </a:r>
          </a:p>
        </p:txBody>
      </p:sp>
      <p:sp>
        <p:nvSpPr>
          <p:cNvPr id="4" name="Slide Number Placeholder 3"/>
          <p:cNvSpPr>
            <a:spLocks noGrp="1"/>
          </p:cNvSpPr>
          <p:nvPr>
            <p:ph type="sldNum" sz="quarter" idx="5"/>
          </p:nvPr>
        </p:nvSpPr>
        <p:spPr/>
        <p:txBody>
          <a:bodyPr/>
          <a:lstStyle/>
          <a:p>
            <a:fld id="{D957F846-7BE9-1547-B9DF-44874AD1519A}" type="slidenum">
              <a:rPr lang="en-US" smtClean="0"/>
              <a:t>72</a:t>
            </a:fld>
            <a:endParaRPr lang="en-US"/>
          </a:p>
        </p:txBody>
      </p:sp>
    </p:spTree>
    <p:extLst>
      <p:ext uri="{BB962C8B-B14F-4D97-AF65-F5344CB8AC3E}">
        <p14:creationId xmlns:p14="http://schemas.microsoft.com/office/powerpoint/2010/main" val="26350022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picture of nodes vs cores</a:t>
            </a:r>
          </a:p>
        </p:txBody>
      </p:sp>
      <p:sp>
        <p:nvSpPr>
          <p:cNvPr id="4" name="Slide Number Placeholder 3"/>
          <p:cNvSpPr>
            <a:spLocks noGrp="1"/>
          </p:cNvSpPr>
          <p:nvPr>
            <p:ph type="sldNum" sz="quarter" idx="5"/>
          </p:nvPr>
        </p:nvSpPr>
        <p:spPr/>
        <p:txBody>
          <a:bodyPr/>
          <a:lstStyle/>
          <a:p>
            <a:fld id="{D957F846-7BE9-1547-B9DF-44874AD1519A}" type="slidenum">
              <a:rPr lang="en-US" smtClean="0"/>
              <a:t>73</a:t>
            </a:fld>
            <a:endParaRPr lang="en-US"/>
          </a:p>
        </p:txBody>
      </p:sp>
    </p:spTree>
    <p:extLst>
      <p:ext uri="{BB962C8B-B14F-4D97-AF65-F5344CB8AC3E}">
        <p14:creationId xmlns:p14="http://schemas.microsoft.com/office/powerpoint/2010/main" val="3563877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memory per core vs total memory</a:t>
            </a:r>
          </a:p>
        </p:txBody>
      </p:sp>
      <p:sp>
        <p:nvSpPr>
          <p:cNvPr id="4" name="Slide Number Placeholder 3"/>
          <p:cNvSpPr>
            <a:spLocks noGrp="1"/>
          </p:cNvSpPr>
          <p:nvPr>
            <p:ph type="sldNum" sz="quarter" idx="5"/>
          </p:nvPr>
        </p:nvSpPr>
        <p:spPr/>
        <p:txBody>
          <a:bodyPr/>
          <a:lstStyle/>
          <a:p>
            <a:fld id="{D957F846-7BE9-1547-B9DF-44874AD1519A}" type="slidenum">
              <a:rPr lang="en-US" smtClean="0"/>
              <a:t>74</a:t>
            </a:fld>
            <a:endParaRPr lang="en-US"/>
          </a:p>
        </p:txBody>
      </p:sp>
    </p:spTree>
    <p:extLst>
      <p:ext uri="{BB962C8B-B14F-4D97-AF65-F5344CB8AC3E}">
        <p14:creationId xmlns:p14="http://schemas.microsoft.com/office/powerpoint/2010/main" val="11773569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job.exec</a:t>
            </a:r>
            <a:r>
              <a:rPr lang="en-US" dirty="0"/>
              <a:t> Do no use the front end</a:t>
            </a:r>
          </a:p>
          <a:p>
            <a:r>
              <a:rPr lang="en-US" dirty="0"/>
              <a:t>Can be used for debugging or checking syntax</a:t>
            </a:r>
          </a:p>
        </p:txBody>
      </p:sp>
      <p:sp>
        <p:nvSpPr>
          <p:cNvPr id="4" name="Slide Number Placeholder 3"/>
          <p:cNvSpPr>
            <a:spLocks noGrp="1"/>
          </p:cNvSpPr>
          <p:nvPr>
            <p:ph type="sldNum" sz="quarter" idx="5"/>
          </p:nvPr>
        </p:nvSpPr>
        <p:spPr/>
        <p:txBody>
          <a:bodyPr/>
          <a:lstStyle/>
          <a:p>
            <a:fld id="{D957F846-7BE9-1547-B9DF-44874AD1519A}" type="slidenum">
              <a:rPr lang="en-US" smtClean="0"/>
              <a:t>76</a:t>
            </a:fld>
            <a:endParaRPr lang="en-US"/>
          </a:p>
        </p:txBody>
      </p:sp>
    </p:spTree>
    <p:extLst>
      <p:ext uri="{BB962C8B-B14F-4D97-AF65-F5344CB8AC3E}">
        <p14:creationId xmlns:p14="http://schemas.microsoft.com/office/powerpoint/2010/main" val="662824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7F846-7BE9-1547-B9DF-44874AD1519A}" type="slidenum">
              <a:rPr lang="en-US" smtClean="0"/>
              <a:t>77</a:t>
            </a:fld>
            <a:endParaRPr lang="en-US"/>
          </a:p>
        </p:txBody>
      </p:sp>
    </p:spTree>
    <p:extLst>
      <p:ext uri="{BB962C8B-B14F-4D97-AF65-F5344CB8AC3E}">
        <p14:creationId xmlns:p14="http://schemas.microsoft.com/office/powerpoint/2010/main" val="1551656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7F846-7BE9-1547-B9DF-44874AD1519A}" type="slidenum">
              <a:rPr lang="en-US" smtClean="0"/>
              <a:t>12</a:t>
            </a:fld>
            <a:endParaRPr lang="en-US"/>
          </a:p>
        </p:txBody>
      </p:sp>
    </p:spTree>
    <p:extLst>
      <p:ext uri="{BB962C8B-B14F-4D97-AF65-F5344CB8AC3E}">
        <p14:creationId xmlns:p14="http://schemas.microsoft.com/office/powerpoint/2010/main" val="23999078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job.exec</a:t>
            </a:r>
            <a:r>
              <a:rPr lang="en-US" dirty="0"/>
              <a:t> Do no use the front end</a:t>
            </a:r>
          </a:p>
          <a:p>
            <a:r>
              <a:rPr lang="en-US" dirty="0"/>
              <a:t>Can be used for debugging or checking syntax</a:t>
            </a:r>
          </a:p>
        </p:txBody>
      </p:sp>
      <p:sp>
        <p:nvSpPr>
          <p:cNvPr id="4" name="Slide Number Placeholder 3"/>
          <p:cNvSpPr>
            <a:spLocks noGrp="1"/>
          </p:cNvSpPr>
          <p:nvPr>
            <p:ph type="sldNum" sz="quarter" idx="5"/>
          </p:nvPr>
        </p:nvSpPr>
        <p:spPr/>
        <p:txBody>
          <a:bodyPr/>
          <a:lstStyle/>
          <a:p>
            <a:fld id="{D957F846-7BE9-1547-B9DF-44874AD1519A}" type="slidenum">
              <a:rPr lang="en-US" smtClean="0"/>
              <a:t>78</a:t>
            </a:fld>
            <a:endParaRPr lang="en-US"/>
          </a:p>
        </p:txBody>
      </p:sp>
    </p:spTree>
    <p:extLst>
      <p:ext uri="{BB962C8B-B14F-4D97-AF65-F5344CB8AC3E}">
        <p14:creationId xmlns:p14="http://schemas.microsoft.com/office/powerpoint/2010/main" val="35790520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7F846-7BE9-1547-B9DF-44874AD1519A}" type="slidenum">
              <a:rPr lang="en-US" smtClean="0"/>
              <a:t>84</a:t>
            </a:fld>
            <a:endParaRPr lang="en-US"/>
          </a:p>
        </p:txBody>
      </p:sp>
    </p:spTree>
    <p:extLst>
      <p:ext uri="{BB962C8B-B14F-4D97-AF65-F5344CB8AC3E}">
        <p14:creationId xmlns:p14="http://schemas.microsoft.com/office/powerpoint/2010/main" val="2634778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7F846-7BE9-1547-B9DF-44874AD1519A}" type="slidenum">
              <a:rPr lang="en-US" smtClean="0"/>
              <a:t>87</a:t>
            </a:fld>
            <a:endParaRPr lang="en-US"/>
          </a:p>
        </p:txBody>
      </p:sp>
    </p:spTree>
    <p:extLst>
      <p:ext uri="{BB962C8B-B14F-4D97-AF65-F5344CB8AC3E}">
        <p14:creationId xmlns:p14="http://schemas.microsoft.com/office/powerpoint/2010/main" val="2784044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7F846-7BE9-1547-B9DF-44874AD1519A}" type="slidenum">
              <a:rPr lang="en-US" smtClean="0"/>
              <a:t>90</a:t>
            </a:fld>
            <a:endParaRPr lang="en-US"/>
          </a:p>
        </p:txBody>
      </p:sp>
    </p:spTree>
    <p:extLst>
      <p:ext uri="{BB962C8B-B14F-4D97-AF65-F5344CB8AC3E}">
        <p14:creationId xmlns:p14="http://schemas.microsoft.com/office/powerpoint/2010/main" val="3813571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7F846-7BE9-1547-B9DF-44874AD1519A}" type="slidenum">
              <a:rPr lang="en-US" smtClean="0"/>
              <a:t>13</a:t>
            </a:fld>
            <a:endParaRPr lang="en-US"/>
          </a:p>
        </p:txBody>
      </p:sp>
    </p:spTree>
    <p:extLst>
      <p:ext uri="{BB962C8B-B14F-4D97-AF65-F5344CB8AC3E}">
        <p14:creationId xmlns:p14="http://schemas.microsoft.com/office/powerpoint/2010/main" val="178129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Rot="1" noChangeAspect="1" noTextEdit="1"/>
          </p:cNvSpPr>
          <p:nvPr>
            <p:ph type="sldImg"/>
          </p:nvPr>
        </p:nvSpPr>
        <p:spPr bwMode="auto">
          <a:noFill/>
          <a:ln>
            <a:solidFill>
              <a:srgbClr val="000000"/>
            </a:solidFill>
            <a:miter lim="800000"/>
            <a:headEnd/>
            <a:tailEnd/>
          </a:ln>
        </p:spPr>
      </p:sp>
      <p:sp>
        <p:nvSpPr>
          <p:cNvPr id="9218" name="Rectangle 3"/>
          <p:cNvSpPr>
            <a:spLocks noGrp="1"/>
          </p:cNvSpPr>
          <p:nvPr>
            <p:ph type="body" idx="1"/>
          </p:nvPr>
        </p:nvSpPr>
        <p:spPr>
          <a:noFill/>
          <a:ln/>
        </p:spPr>
        <p:txBody>
          <a:bodyPr/>
          <a:lstStyle/>
          <a:p>
            <a:endParaRPr lang="en-US" dirty="0"/>
          </a:p>
        </p:txBody>
      </p:sp>
    </p:spTree>
    <p:extLst>
      <p:ext uri="{BB962C8B-B14F-4D97-AF65-F5344CB8AC3E}">
        <p14:creationId xmlns:p14="http://schemas.microsoft.com/office/powerpoint/2010/main" val="2113728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Rot="1" noChangeAspect="1" noTextEdit="1"/>
          </p:cNvSpPr>
          <p:nvPr>
            <p:ph type="sldImg"/>
          </p:nvPr>
        </p:nvSpPr>
        <p:spPr bwMode="auto">
          <a:noFill/>
          <a:ln>
            <a:solidFill>
              <a:srgbClr val="000000"/>
            </a:solidFill>
            <a:miter lim="800000"/>
            <a:headEnd/>
            <a:tailEnd/>
          </a:ln>
        </p:spPr>
      </p:sp>
      <p:sp>
        <p:nvSpPr>
          <p:cNvPr id="9218" name="Rectangle 3"/>
          <p:cNvSpPr>
            <a:spLocks noGrp="1"/>
          </p:cNvSpPr>
          <p:nvPr>
            <p:ph type="body" idx="1"/>
          </p:nvPr>
        </p:nvSpPr>
        <p:spPr>
          <a:noFill/>
          <a:ln/>
        </p:spPr>
        <p:txBody>
          <a:bodyPr/>
          <a:lstStyle/>
          <a:p>
            <a:endParaRPr lang="en-US" dirty="0"/>
          </a:p>
        </p:txBody>
      </p:sp>
    </p:spTree>
    <p:extLst>
      <p:ext uri="{BB962C8B-B14F-4D97-AF65-F5344CB8AC3E}">
        <p14:creationId xmlns:p14="http://schemas.microsoft.com/office/powerpoint/2010/main" val="2047904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Rot="1" noChangeAspect="1" noTextEdit="1"/>
          </p:cNvSpPr>
          <p:nvPr>
            <p:ph type="sldImg"/>
          </p:nvPr>
        </p:nvSpPr>
        <p:spPr bwMode="auto">
          <a:noFill/>
          <a:ln>
            <a:solidFill>
              <a:srgbClr val="000000"/>
            </a:solidFill>
            <a:miter lim="800000"/>
            <a:headEnd/>
            <a:tailEnd/>
          </a:ln>
        </p:spPr>
      </p:sp>
      <p:sp>
        <p:nvSpPr>
          <p:cNvPr id="9218" name="Rectangle 3"/>
          <p:cNvSpPr>
            <a:spLocks noGrp="1"/>
          </p:cNvSpPr>
          <p:nvPr>
            <p:ph type="body" idx="1"/>
          </p:nvPr>
        </p:nvSpPr>
        <p:spPr>
          <a:noFill/>
          <a:ln/>
        </p:spPr>
        <p:txBody>
          <a:bodyPr/>
          <a:lstStyle/>
          <a:p>
            <a:endParaRPr lang="en-US" dirty="0"/>
          </a:p>
        </p:txBody>
      </p:sp>
    </p:spTree>
    <p:extLst>
      <p:ext uri="{BB962C8B-B14F-4D97-AF65-F5344CB8AC3E}">
        <p14:creationId xmlns:p14="http://schemas.microsoft.com/office/powerpoint/2010/main" val="3807148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Monday, April 12, 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858159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C057FC-95B6-4D89-AFDA-ABA33EE921E5}" type="datetime2">
              <a:rPr lang="en-US" smtClean="0"/>
              <a:t>Monday, April 12, 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01868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Monday, April 12, 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989967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80CB818-7379-467D-8E76-EF9D9074A26C}" type="datetime2">
              <a:rPr lang="en-US" smtClean="0"/>
              <a:t>Monday, April 12, 2021</a:t>
            </a:fld>
            <a:endParaRPr lang="en-US"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12325160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0CB818-7379-467D-8E76-EF9D9074A26C}" type="datetime2">
              <a:rPr lang="en-US" smtClean="0"/>
              <a:t>Monday, April 12, 2021</a:t>
            </a:fld>
            <a:endParaRPr lang="en-US"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387418634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82CD-8495-6749-84DA-57271B720606}"/>
              </a:ext>
            </a:extLst>
          </p:cNvPr>
          <p:cNvSpPr>
            <a:spLocks noGrp="1"/>
          </p:cNvSpPr>
          <p:nvPr>
            <p:ph type="title"/>
          </p:nvPr>
        </p:nvSpPr>
        <p:spPr>
          <a:xfrm>
            <a:off x="804672" y="320040"/>
            <a:ext cx="7891272" cy="1325563"/>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0177C8CF-A43C-9F4D-81FE-1B13F8C02910}"/>
              </a:ext>
            </a:extLst>
          </p:cNvPr>
          <p:cNvSpPr>
            <a:spLocks noGrp="1"/>
          </p:cNvSpPr>
          <p:nvPr>
            <p:ph sz="quarter" idx="10"/>
          </p:nvPr>
        </p:nvSpPr>
        <p:spPr>
          <a:xfrm>
            <a:off x="457200" y="1828800"/>
            <a:ext cx="7886700" cy="45497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2670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82CD-8495-6749-84DA-57271B720606}"/>
              </a:ext>
            </a:extLst>
          </p:cNvPr>
          <p:cNvSpPr>
            <a:spLocks noGrp="1"/>
          </p:cNvSpPr>
          <p:nvPr>
            <p:ph type="title"/>
          </p:nvPr>
        </p:nvSpPr>
        <p:spPr>
          <a:xfrm>
            <a:off x="804672" y="320040"/>
            <a:ext cx="7891272" cy="1325563"/>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0177C8CF-A43C-9F4D-81FE-1B13F8C02910}"/>
              </a:ext>
            </a:extLst>
          </p:cNvPr>
          <p:cNvSpPr>
            <a:spLocks noGrp="1"/>
          </p:cNvSpPr>
          <p:nvPr>
            <p:ph sz="quarter" idx="10"/>
          </p:nvPr>
        </p:nvSpPr>
        <p:spPr>
          <a:xfrm>
            <a:off x="628650" y="1851025"/>
            <a:ext cx="7886700" cy="45497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6407225"/>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82CD-8495-6749-84DA-57271B720606}"/>
              </a:ext>
            </a:extLst>
          </p:cNvPr>
          <p:cNvSpPr>
            <a:spLocks noGrp="1"/>
          </p:cNvSpPr>
          <p:nvPr>
            <p:ph type="title"/>
          </p:nvPr>
        </p:nvSpPr>
        <p:spPr>
          <a:xfrm>
            <a:off x="804672" y="320039"/>
            <a:ext cx="7891272" cy="1325880"/>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0177C8CF-A43C-9F4D-81FE-1B13F8C02910}"/>
              </a:ext>
            </a:extLst>
          </p:cNvPr>
          <p:cNvSpPr>
            <a:spLocks noGrp="1"/>
          </p:cNvSpPr>
          <p:nvPr>
            <p:ph sz="quarter" idx="10"/>
          </p:nvPr>
        </p:nvSpPr>
        <p:spPr>
          <a:xfrm>
            <a:off x="628650" y="1851025"/>
            <a:ext cx="7886700" cy="45497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771772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5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82CD-8495-6749-84DA-57271B720606}"/>
              </a:ext>
            </a:extLst>
          </p:cNvPr>
          <p:cNvSpPr>
            <a:spLocks noGrp="1"/>
          </p:cNvSpPr>
          <p:nvPr>
            <p:ph type="title"/>
          </p:nvPr>
        </p:nvSpPr>
        <p:spPr>
          <a:xfrm>
            <a:off x="1048215" y="365125"/>
            <a:ext cx="7203688" cy="1325563"/>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0177C8CF-A43C-9F4D-81FE-1B13F8C02910}"/>
              </a:ext>
            </a:extLst>
          </p:cNvPr>
          <p:cNvSpPr>
            <a:spLocks noGrp="1"/>
          </p:cNvSpPr>
          <p:nvPr>
            <p:ph sz="quarter" idx="10"/>
          </p:nvPr>
        </p:nvSpPr>
        <p:spPr>
          <a:xfrm>
            <a:off x="628650" y="1851025"/>
            <a:ext cx="7886700" cy="45497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082017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82CD-8495-6749-84DA-57271B720606}"/>
              </a:ext>
            </a:extLst>
          </p:cNvPr>
          <p:cNvSpPr>
            <a:spLocks noGrp="1"/>
          </p:cNvSpPr>
          <p:nvPr>
            <p:ph type="title"/>
          </p:nvPr>
        </p:nvSpPr>
        <p:spPr>
          <a:xfrm>
            <a:off x="1048215" y="365125"/>
            <a:ext cx="7203688" cy="1325563"/>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0177C8CF-A43C-9F4D-81FE-1B13F8C02910}"/>
              </a:ext>
            </a:extLst>
          </p:cNvPr>
          <p:cNvSpPr>
            <a:spLocks noGrp="1"/>
          </p:cNvSpPr>
          <p:nvPr>
            <p:ph sz="quarter" idx="10"/>
          </p:nvPr>
        </p:nvSpPr>
        <p:spPr>
          <a:xfrm>
            <a:off x="628650" y="1851025"/>
            <a:ext cx="7886700" cy="45497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405384"/>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7" name="Text Placeholder 6"/>
          <p:cNvSpPr>
            <a:spLocks noGrp="1"/>
          </p:cNvSpPr>
          <p:nvPr>
            <p:ph type="body" idx="12"/>
          </p:nvPr>
        </p:nvSpPr>
        <p:spPr>
          <a:xfrm>
            <a:off x="457200" y="1608139"/>
            <a:ext cx="8235949" cy="4326469"/>
          </a:xfrm>
        </p:spPr>
        <p:txBody>
          <a:bodyPr/>
          <a:lstStyle>
            <a:lvl1pPr>
              <a:defRPr sz="2000">
                <a:latin typeface="Arial"/>
                <a:cs typeface="Arial"/>
              </a:defRPr>
            </a:lvl1pPr>
            <a:lvl2pPr>
              <a:defRPr sz="2000">
                <a:latin typeface="Arial"/>
                <a:cs typeface="Arial"/>
              </a:defRPr>
            </a:lvl2pPr>
            <a:lvl3pPr>
              <a:defRPr sz="2000">
                <a:latin typeface="Arial"/>
                <a:cs typeface="Arial"/>
              </a:defRPr>
            </a:lvl3pPr>
            <a:lvl4pPr marL="1600200" indent="-228600">
              <a:buFont typeface="Courier New" panose="02070309020205020404" pitchFamily="49" charset="0"/>
              <a:buChar char="o"/>
              <a:defRPr sz="1800">
                <a:latin typeface="Arial"/>
                <a:cs typeface="Arial"/>
              </a:defRPr>
            </a:lvl4pPr>
            <a:lvl5pPr>
              <a:defRPr sz="16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0305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396A3A3-94A6-4E5B-AF39-173ACA3E61CC}" type="datetime2">
              <a:rPr lang="en-US" smtClean="0"/>
              <a:t>Monday, April 12, 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1256937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ub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all" baseline="0">
                <a:solidFill>
                  <a:schemeClr val="bg1"/>
                </a:solidFill>
              </a:defRPr>
            </a:lvl1pPr>
          </a:lstStyle>
          <a:p>
            <a:r>
              <a:rPr lang="en-US" dirty="0"/>
              <a:t>CLICK TO EDIT MASTER TITLE</a:t>
            </a:r>
          </a:p>
        </p:txBody>
      </p:sp>
      <p:sp>
        <p:nvSpPr>
          <p:cNvPr id="3" name="Slide Number Placeholder 2"/>
          <p:cNvSpPr>
            <a:spLocks noGrp="1"/>
          </p:cNvSpPr>
          <p:nvPr>
            <p:ph type="sldNum" sz="quarter" idx="10"/>
          </p:nvPr>
        </p:nvSpPr>
        <p:spPr/>
        <p:txBody>
          <a:bodyPr/>
          <a:lstStyle/>
          <a:p>
            <a:fld id="{7FCFE262-5BD4-0446-A00F-0259D4BA9D77}" type="slidenum">
              <a:rPr lang="en-US" smtClean="0"/>
              <a:t>‹#›</a:t>
            </a:fld>
            <a:endParaRPr lang="en-US" dirty="0"/>
          </a:p>
        </p:txBody>
      </p:sp>
      <p:sp>
        <p:nvSpPr>
          <p:cNvPr id="7" name="Text Placeholder 6"/>
          <p:cNvSpPr>
            <a:spLocks noGrp="1"/>
          </p:cNvSpPr>
          <p:nvPr>
            <p:ph type="body" sz="quarter" idx="11"/>
          </p:nvPr>
        </p:nvSpPr>
        <p:spPr>
          <a:xfrm>
            <a:off x="457200" y="1371600"/>
            <a:ext cx="8238744" cy="4645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9528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954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82CD-8495-6749-84DA-57271B720606}"/>
              </a:ext>
            </a:extLst>
          </p:cNvPr>
          <p:cNvSpPr>
            <a:spLocks noGrp="1"/>
          </p:cNvSpPr>
          <p:nvPr>
            <p:ph type="title"/>
          </p:nvPr>
        </p:nvSpPr>
        <p:spPr>
          <a:xfrm>
            <a:off x="1357306" y="365127"/>
            <a:ext cx="7203688" cy="1325563"/>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0177C8CF-A43C-9F4D-81FE-1B13F8C02910}"/>
              </a:ext>
            </a:extLst>
          </p:cNvPr>
          <p:cNvSpPr>
            <a:spLocks noGrp="1"/>
          </p:cNvSpPr>
          <p:nvPr>
            <p:ph sz="quarter" idx="10"/>
          </p:nvPr>
        </p:nvSpPr>
        <p:spPr>
          <a:xfrm>
            <a:off x="628650" y="1851027"/>
            <a:ext cx="7886700" cy="45497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41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7F69D-EEC6-2541-803C-55223B8F1E5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7410B39-E3F6-294D-A888-AD0209A1064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D0F7AC9-78EE-8747-B700-04831E826734}"/>
              </a:ext>
            </a:extLst>
          </p:cNvPr>
          <p:cNvSpPr>
            <a:spLocks noGrp="1"/>
          </p:cNvSpPr>
          <p:nvPr>
            <p:ph type="dt" sz="half" idx="10"/>
          </p:nvPr>
        </p:nvSpPr>
        <p:spPr/>
        <p:txBody>
          <a:bodyPr/>
          <a:lstStyle/>
          <a:p>
            <a:fld id="{F8AA23F9-0360-E146-88B8-05A00EFAD59C}" type="datetimeFigureOut">
              <a:rPr lang="en-US" smtClean="0"/>
              <a:t>4/12/21</a:t>
            </a:fld>
            <a:endParaRPr lang="en-US"/>
          </a:p>
        </p:txBody>
      </p:sp>
      <p:sp>
        <p:nvSpPr>
          <p:cNvPr id="5" name="Footer Placeholder 4">
            <a:extLst>
              <a:ext uri="{FF2B5EF4-FFF2-40B4-BE49-F238E27FC236}">
                <a16:creationId xmlns:a16="http://schemas.microsoft.com/office/drawing/2014/main" id="{5A4760E8-9D55-8342-8E24-0C342E153A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459041-B8EB-614E-B0FB-F1518062FFEF}"/>
              </a:ext>
            </a:extLst>
          </p:cNvPr>
          <p:cNvSpPr>
            <a:spLocks noGrp="1"/>
          </p:cNvSpPr>
          <p:nvPr>
            <p:ph type="sldNum" sz="quarter" idx="12"/>
          </p:nvPr>
        </p:nvSpPr>
        <p:spPr/>
        <p:txBody>
          <a:bodyPr/>
          <a:lstStyle/>
          <a:p>
            <a:fld id="{CBA9DDF6-CF62-334C-8E85-678DF50D5F27}" type="slidenum">
              <a:rPr lang="en-US" smtClean="0"/>
              <a:t>‹#›</a:t>
            </a:fld>
            <a:endParaRPr lang="en-US"/>
          </a:p>
        </p:txBody>
      </p:sp>
    </p:spTree>
    <p:extLst>
      <p:ext uri="{BB962C8B-B14F-4D97-AF65-F5344CB8AC3E}">
        <p14:creationId xmlns:p14="http://schemas.microsoft.com/office/powerpoint/2010/main" val="15942595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29907-51AA-1F4B-A5B2-B0807F8F9C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E8829-DA2E-E74B-A39D-32876B88F5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D5F12B-5BC6-4841-80D6-CEE449DF243E}"/>
              </a:ext>
            </a:extLst>
          </p:cNvPr>
          <p:cNvSpPr>
            <a:spLocks noGrp="1"/>
          </p:cNvSpPr>
          <p:nvPr>
            <p:ph type="dt" sz="half" idx="10"/>
          </p:nvPr>
        </p:nvSpPr>
        <p:spPr/>
        <p:txBody>
          <a:bodyPr/>
          <a:lstStyle/>
          <a:p>
            <a:fld id="{F8AA23F9-0360-E146-88B8-05A00EFAD59C}" type="datetimeFigureOut">
              <a:rPr lang="en-US" smtClean="0"/>
              <a:t>4/12/21</a:t>
            </a:fld>
            <a:endParaRPr lang="en-US"/>
          </a:p>
        </p:txBody>
      </p:sp>
      <p:sp>
        <p:nvSpPr>
          <p:cNvPr id="5" name="Footer Placeholder 4">
            <a:extLst>
              <a:ext uri="{FF2B5EF4-FFF2-40B4-BE49-F238E27FC236}">
                <a16:creationId xmlns:a16="http://schemas.microsoft.com/office/drawing/2014/main" id="{4C4CA637-677D-5F42-A5E9-B0D24CFDE9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84B57-1C97-754B-8232-B2AF96C63B3E}"/>
              </a:ext>
            </a:extLst>
          </p:cNvPr>
          <p:cNvSpPr>
            <a:spLocks noGrp="1"/>
          </p:cNvSpPr>
          <p:nvPr>
            <p:ph type="sldNum" sz="quarter" idx="12"/>
          </p:nvPr>
        </p:nvSpPr>
        <p:spPr/>
        <p:txBody>
          <a:bodyPr/>
          <a:lstStyle/>
          <a:p>
            <a:fld id="{CBA9DDF6-CF62-334C-8E85-678DF50D5F27}" type="slidenum">
              <a:rPr lang="en-US" smtClean="0"/>
              <a:t>‹#›</a:t>
            </a:fld>
            <a:endParaRPr lang="en-US"/>
          </a:p>
        </p:txBody>
      </p:sp>
    </p:spTree>
    <p:extLst>
      <p:ext uri="{BB962C8B-B14F-4D97-AF65-F5344CB8AC3E}">
        <p14:creationId xmlns:p14="http://schemas.microsoft.com/office/powerpoint/2010/main" val="3455049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7ED97-934D-9A48-ACB2-5C4E1F12A2E0}"/>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DED52366-59DC-7A4C-8CF9-1C947D6DCA8D}"/>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98EE1E-B163-0E49-B499-AFFABE8FA0E4}"/>
              </a:ext>
            </a:extLst>
          </p:cNvPr>
          <p:cNvSpPr>
            <a:spLocks noGrp="1"/>
          </p:cNvSpPr>
          <p:nvPr>
            <p:ph type="dt" sz="half" idx="10"/>
          </p:nvPr>
        </p:nvSpPr>
        <p:spPr/>
        <p:txBody>
          <a:bodyPr/>
          <a:lstStyle/>
          <a:p>
            <a:fld id="{F8AA23F9-0360-E146-88B8-05A00EFAD59C}" type="datetimeFigureOut">
              <a:rPr lang="en-US" smtClean="0"/>
              <a:t>4/12/21</a:t>
            </a:fld>
            <a:endParaRPr lang="en-US"/>
          </a:p>
        </p:txBody>
      </p:sp>
      <p:sp>
        <p:nvSpPr>
          <p:cNvPr id="5" name="Footer Placeholder 4">
            <a:extLst>
              <a:ext uri="{FF2B5EF4-FFF2-40B4-BE49-F238E27FC236}">
                <a16:creationId xmlns:a16="http://schemas.microsoft.com/office/drawing/2014/main" id="{69FA0F5E-0A1C-6447-B3C1-8C527A9D17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51F93A-7B1B-3E49-B87B-1475FE672A01}"/>
              </a:ext>
            </a:extLst>
          </p:cNvPr>
          <p:cNvSpPr>
            <a:spLocks noGrp="1"/>
          </p:cNvSpPr>
          <p:nvPr>
            <p:ph type="sldNum" sz="quarter" idx="12"/>
          </p:nvPr>
        </p:nvSpPr>
        <p:spPr/>
        <p:txBody>
          <a:bodyPr/>
          <a:lstStyle/>
          <a:p>
            <a:fld id="{CBA9DDF6-CF62-334C-8E85-678DF50D5F27}" type="slidenum">
              <a:rPr lang="en-US" smtClean="0"/>
              <a:t>‹#›</a:t>
            </a:fld>
            <a:endParaRPr lang="en-US"/>
          </a:p>
        </p:txBody>
      </p:sp>
    </p:spTree>
    <p:extLst>
      <p:ext uri="{BB962C8B-B14F-4D97-AF65-F5344CB8AC3E}">
        <p14:creationId xmlns:p14="http://schemas.microsoft.com/office/powerpoint/2010/main" val="30935152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3278-0570-E048-A616-311D46B3B7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081D9C-46B0-6448-9BD1-F96E9AE6F123}"/>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4FABDC-5949-B54A-B747-54A7F303B85D}"/>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C6574C-47A7-C141-A095-EC9D25FE1098}"/>
              </a:ext>
            </a:extLst>
          </p:cNvPr>
          <p:cNvSpPr>
            <a:spLocks noGrp="1"/>
          </p:cNvSpPr>
          <p:nvPr>
            <p:ph type="dt" sz="half" idx="10"/>
          </p:nvPr>
        </p:nvSpPr>
        <p:spPr/>
        <p:txBody>
          <a:bodyPr/>
          <a:lstStyle/>
          <a:p>
            <a:fld id="{F8AA23F9-0360-E146-88B8-05A00EFAD59C}" type="datetimeFigureOut">
              <a:rPr lang="en-US" smtClean="0"/>
              <a:t>4/12/21</a:t>
            </a:fld>
            <a:endParaRPr lang="en-US"/>
          </a:p>
        </p:txBody>
      </p:sp>
      <p:sp>
        <p:nvSpPr>
          <p:cNvPr id="6" name="Footer Placeholder 5">
            <a:extLst>
              <a:ext uri="{FF2B5EF4-FFF2-40B4-BE49-F238E27FC236}">
                <a16:creationId xmlns:a16="http://schemas.microsoft.com/office/drawing/2014/main" id="{A4863897-80B0-1D4E-AF36-AEF67C71F3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15388C-F82A-364E-B642-DB240C229E66}"/>
              </a:ext>
            </a:extLst>
          </p:cNvPr>
          <p:cNvSpPr>
            <a:spLocks noGrp="1"/>
          </p:cNvSpPr>
          <p:nvPr>
            <p:ph type="sldNum" sz="quarter" idx="12"/>
          </p:nvPr>
        </p:nvSpPr>
        <p:spPr/>
        <p:txBody>
          <a:bodyPr/>
          <a:lstStyle/>
          <a:p>
            <a:fld id="{CBA9DDF6-CF62-334C-8E85-678DF50D5F27}" type="slidenum">
              <a:rPr lang="en-US" smtClean="0"/>
              <a:t>‹#›</a:t>
            </a:fld>
            <a:endParaRPr lang="en-US"/>
          </a:p>
        </p:txBody>
      </p:sp>
    </p:spTree>
    <p:extLst>
      <p:ext uri="{BB962C8B-B14F-4D97-AF65-F5344CB8AC3E}">
        <p14:creationId xmlns:p14="http://schemas.microsoft.com/office/powerpoint/2010/main" val="29072918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DF27E-FAF6-5945-BCD5-BA456B83C265}"/>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86C0FF-67C2-8C46-8529-EAB8B36F4A4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5F670E5-29CC-9047-AB89-0460231E1CC0}"/>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882BD6-5A89-C34F-86A2-C1BFDAEF4167}"/>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0B8211B-A60B-3840-8D88-723E7A455934}"/>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181BF7-ADAA-9B4A-8E9C-94B3D50008A3}"/>
              </a:ext>
            </a:extLst>
          </p:cNvPr>
          <p:cNvSpPr>
            <a:spLocks noGrp="1"/>
          </p:cNvSpPr>
          <p:nvPr>
            <p:ph type="dt" sz="half" idx="10"/>
          </p:nvPr>
        </p:nvSpPr>
        <p:spPr/>
        <p:txBody>
          <a:bodyPr/>
          <a:lstStyle/>
          <a:p>
            <a:fld id="{F8AA23F9-0360-E146-88B8-05A00EFAD59C}" type="datetimeFigureOut">
              <a:rPr lang="en-US" smtClean="0"/>
              <a:t>4/12/21</a:t>
            </a:fld>
            <a:endParaRPr lang="en-US"/>
          </a:p>
        </p:txBody>
      </p:sp>
      <p:sp>
        <p:nvSpPr>
          <p:cNvPr id="8" name="Footer Placeholder 7">
            <a:extLst>
              <a:ext uri="{FF2B5EF4-FFF2-40B4-BE49-F238E27FC236}">
                <a16:creationId xmlns:a16="http://schemas.microsoft.com/office/drawing/2014/main" id="{C93F223B-42ED-594B-AA6A-66F4B8F23C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2FAB55-D060-F74D-BC2F-3026FF189383}"/>
              </a:ext>
            </a:extLst>
          </p:cNvPr>
          <p:cNvSpPr>
            <a:spLocks noGrp="1"/>
          </p:cNvSpPr>
          <p:nvPr>
            <p:ph type="sldNum" sz="quarter" idx="12"/>
          </p:nvPr>
        </p:nvSpPr>
        <p:spPr/>
        <p:txBody>
          <a:bodyPr/>
          <a:lstStyle/>
          <a:p>
            <a:fld id="{CBA9DDF6-CF62-334C-8E85-678DF50D5F27}" type="slidenum">
              <a:rPr lang="en-US" smtClean="0"/>
              <a:t>‹#›</a:t>
            </a:fld>
            <a:endParaRPr lang="en-US"/>
          </a:p>
        </p:txBody>
      </p:sp>
    </p:spTree>
    <p:extLst>
      <p:ext uri="{BB962C8B-B14F-4D97-AF65-F5344CB8AC3E}">
        <p14:creationId xmlns:p14="http://schemas.microsoft.com/office/powerpoint/2010/main" val="30981330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00A3B-3F2D-A34B-A502-D94CCE8659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E8563F-CEAD-8D4C-ACA7-7C774A845A18}"/>
              </a:ext>
            </a:extLst>
          </p:cNvPr>
          <p:cNvSpPr>
            <a:spLocks noGrp="1"/>
          </p:cNvSpPr>
          <p:nvPr>
            <p:ph type="dt" sz="half" idx="10"/>
          </p:nvPr>
        </p:nvSpPr>
        <p:spPr/>
        <p:txBody>
          <a:bodyPr/>
          <a:lstStyle/>
          <a:p>
            <a:fld id="{F8AA23F9-0360-E146-88B8-05A00EFAD59C}" type="datetimeFigureOut">
              <a:rPr lang="en-US" smtClean="0"/>
              <a:t>4/12/21</a:t>
            </a:fld>
            <a:endParaRPr lang="en-US"/>
          </a:p>
        </p:txBody>
      </p:sp>
      <p:sp>
        <p:nvSpPr>
          <p:cNvPr id="4" name="Footer Placeholder 3">
            <a:extLst>
              <a:ext uri="{FF2B5EF4-FFF2-40B4-BE49-F238E27FC236}">
                <a16:creationId xmlns:a16="http://schemas.microsoft.com/office/drawing/2014/main" id="{6CAA6BB4-906D-734B-86A5-0CDE25E0E9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FA48B2-67D6-2542-90EF-B97A58749B9E}"/>
              </a:ext>
            </a:extLst>
          </p:cNvPr>
          <p:cNvSpPr>
            <a:spLocks noGrp="1"/>
          </p:cNvSpPr>
          <p:nvPr>
            <p:ph type="sldNum" sz="quarter" idx="12"/>
          </p:nvPr>
        </p:nvSpPr>
        <p:spPr/>
        <p:txBody>
          <a:bodyPr/>
          <a:lstStyle/>
          <a:p>
            <a:fld id="{CBA9DDF6-CF62-334C-8E85-678DF50D5F27}" type="slidenum">
              <a:rPr lang="en-US" smtClean="0"/>
              <a:t>‹#›</a:t>
            </a:fld>
            <a:endParaRPr lang="en-US"/>
          </a:p>
        </p:txBody>
      </p:sp>
    </p:spTree>
    <p:extLst>
      <p:ext uri="{BB962C8B-B14F-4D97-AF65-F5344CB8AC3E}">
        <p14:creationId xmlns:p14="http://schemas.microsoft.com/office/powerpoint/2010/main" val="42043159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13871-9B64-6E4F-A79B-8336B40CC008}"/>
              </a:ext>
            </a:extLst>
          </p:cNvPr>
          <p:cNvSpPr>
            <a:spLocks noGrp="1"/>
          </p:cNvSpPr>
          <p:nvPr>
            <p:ph type="dt" sz="half" idx="10"/>
          </p:nvPr>
        </p:nvSpPr>
        <p:spPr/>
        <p:txBody>
          <a:bodyPr/>
          <a:lstStyle/>
          <a:p>
            <a:fld id="{F8AA23F9-0360-E146-88B8-05A00EFAD59C}" type="datetimeFigureOut">
              <a:rPr lang="en-US" smtClean="0"/>
              <a:t>4/12/21</a:t>
            </a:fld>
            <a:endParaRPr lang="en-US"/>
          </a:p>
        </p:txBody>
      </p:sp>
      <p:sp>
        <p:nvSpPr>
          <p:cNvPr id="3" name="Footer Placeholder 2">
            <a:extLst>
              <a:ext uri="{FF2B5EF4-FFF2-40B4-BE49-F238E27FC236}">
                <a16:creationId xmlns:a16="http://schemas.microsoft.com/office/drawing/2014/main" id="{68652788-75A0-CB4E-8E1D-BE5EEB33A8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751A25-F5B8-F444-984D-43D11D52EC9E}"/>
              </a:ext>
            </a:extLst>
          </p:cNvPr>
          <p:cNvSpPr>
            <a:spLocks noGrp="1"/>
          </p:cNvSpPr>
          <p:nvPr>
            <p:ph type="sldNum" sz="quarter" idx="12"/>
          </p:nvPr>
        </p:nvSpPr>
        <p:spPr/>
        <p:txBody>
          <a:bodyPr/>
          <a:lstStyle/>
          <a:p>
            <a:fld id="{CBA9DDF6-CF62-334C-8E85-678DF50D5F27}" type="slidenum">
              <a:rPr lang="en-US" smtClean="0"/>
              <a:t>‹#›</a:t>
            </a:fld>
            <a:endParaRPr lang="en-US"/>
          </a:p>
        </p:txBody>
      </p:sp>
    </p:spTree>
    <p:extLst>
      <p:ext uri="{BB962C8B-B14F-4D97-AF65-F5344CB8AC3E}">
        <p14:creationId xmlns:p14="http://schemas.microsoft.com/office/powerpoint/2010/main" val="2210175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709739"/>
            <a:ext cx="78867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Monday, April 12, 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183006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2510-AB79-FA4B-B65D-7665BADD819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5C76D3E-46B7-034A-824E-CBA6C91E67E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7E078F-72D9-3342-989F-E282268A046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CD91A73-8D85-274F-B6DE-FA73E1267907}"/>
              </a:ext>
            </a:extLst>
          </p:cNvPr>
          <p:cNvSpPr>
            <a:spLocks noGrp="1"/>
          </p:cNvSpPr>
          <p:nvPr>
            <p:ph type="dt" sz="half" idx="10"/>
          </p:nvPr>
        </p:nvSpPr>
        <p:spPr/>
        <p:txBody>
          <a:bodyPr/>
          <a:lstStyle/>
          <a:p>
            <a:fld id="{F8AA23F9-0360-E146-88B8-05A00EFAD59C}" type="datetimeFigureOut">
              <a:rPr lang="en-US" smtClean="0"/>
              <a:t>4/12/21</a:t>
            </a:fld>
            <a:endParaRPr lang="en-US"/>
          </a:p>
        </p:txBody>
      </p:sp>
      <p:sp>
        <p:nvSpPr>
          <p:cNvPr id="6" name="Footer Placeholder 5">
            <a:extLst>
              <a:ext uri="{FF2B5EF4-FFF2-40B4-BE49-F238E27FC236}">
                <a16:creationId xmlns:a16="http://schemas.microsoft.com/office/drawing/2014/main" id="{DC5D2043-9FF9-074C-84E3-9ADD8A9E48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8A883F-CA07-F546-AF40-84AB3BAEDBB4}"/>
              </a:ext>
            </a:extLst>
          </p:cNvPr>
          <p:cNvSpPr>
            <a:spLocks noGrp="1"/>
          </p:cNvSpPr>
          <p:nvPr>
            <p:ph type="sldNum" sz="quarter" idx="12"/>
          </p:nvPr>
        </p:nvSpPr>
        <p:spPr/>
        <p:txBody>
          <a:bodyPr/>
          <a:lstStyle/>
          <a:p>
            <a:fld id="{CBA9DDF6-CF62-334C-8E85-678DF50D5F27}" type="slidenum">
              <a:rPr lang="en-US" smtClean="0"/>
              <a:t>‹#›</a:t>
            </a:fld>
            <a:endParaRPr lang="en-US"/>
          </a:p>
        </p:txBody>
      </p:sp>
    </p:spTree>
    <p:extLst>
      <p:ext uri="{BB962C8B-B14F-4D97-AF65-F5344CB8AC3E}">
        <p14:creationId xmlns:p14="http://schemas.microsoft.com/office/powerpoint/2010/main" val="2991351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1E0DD-FD99-8145-8853-2235618E57D3}"/>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972817D-803D-3147-8590-DF17005F6A0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36571E7-7177-744E-823E-A6C270D8EB7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53F8E4-ED71-6D48-BDE7-D2AC9CD6BAE9}"/>
              </a:ext>
            </a:extLst>
          </p:cNvPr>
          <p:cNvSpPr>
            <a:spLocks noGrp="1"/>
          </p:cNvSpPr>
          <p:nvPr>
            <p:ph type="dt" sz="half" idx="10"/>
          </p:nvPr>
        </p:nvSpPr>
        <p:spPr/>
        <p:txBody>
          <a:bodyPr/>
          <a:lstStyle/>
          <a:p>
            <a:fld id="{F8AA23F9-0360-E146-88B8-05A00EFAD59C}" type="datetimeFigureOut">
              <a:rPr lang="en-US" smtClean="0"/>
              <a:t>4/12/21</a:t>
            </a:fld>
            <a:endParaRPr lang="en-US"/>
          </a:p>
        </p:txBody>
      </p:sp>
      <p:sp>
        <p:nvSpPr>
          <p:cNvPr id="6" name="Footer Placeholder 5">
            <a:extLst>
              <a:ext uri="{FF2B5EF4-FFF2-40B4-BE49-F238E27FC236}">
                <a16:creationId xmlns:a16="http://schemas.microsoft.com/office/drawing/2014/main" id="{F35C5A84-A797-F34D-AC94-506CE234F8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E87A05-0215-3647-8FCF-D27E3826FC42}"/>
              </a:ext>
            </a:extLst>
          </p:cNvPr>
          <p:cNvSpPr>
            <a:spLocks noGrp="1"/>
          </p:cNvSpPr>
          <p:nvPr>
            <p:ph type="sldNum" sz="quarter" idx="12"/>
          </p:nvPr>
        </p:nvSpPr>
        <p:spPr/>
        <p:txBody>
          <a:bodyPr/>
          <a:lstStyle/>
          <a:p>
            <a:fld id="{CBA9DDF6-CF62-334C-8E85-678DF50D5F27}" type="slidenum">
              <a:rPr lang="en-US" smtClean="0"/>
              <a:t>‹#›</a:t>
            </a:fld>
            <a:endParaRPr lang="en-US"/>
          </a:p>
        </p:txBody>
      </p:sp>
    </p:spTree>
    <p:extLst>
      <p:ext uri="{BB962C8B-B14F-4D97-AF65-F5344CB8AC3E}">
        <p14:creationId xmlns:p14="http://schemas.microsoft.com/office/powerpoint/2010/main" val="15956360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2442-2BAE-884C-939C-D6CB36F0A1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569C36-B5E1-6447-A557-5D1774BB06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CA45D8-A182-6F49-ACDD-D1D594642986}"/>
              </a:ext>
            </a:extLst>
          </p:cNvPr>
          <p:cNvSpPr>
            <a:spLocks noGrp="1"/>
          </p:cNvSpPr>
          <p:nvPr>
            <p:ph type="dt" sz="half" idx="10"/>
          </p:nvPr>
        </p:nvSpPr>
        <p:spPr/>
        <p:txBody>
          <a:bodyPr/>
          <a:lstStyle/>
          <a:p>
            <a:fld id="{F8AA23F9-0360-E146-88B8-05A00EFAD59C}" type="datetimeFigureOut">
              <a:rPr lang="en-US" smtClean="0"/>
              <a:t>4/12/21</a:t>
            </a:fld>
            <a:endParaRPr lang="en-US"/>
          </a:p>
        </p:txBody>
      </p:sp>
      <p:sp>
        <p:nvSpPr>
          <p:cNvPr id="5" name="Footer Placeholder 4">
            <a:extLst>
              <a:ext uri="{FF2B5EF4-FFF2-40B4-BE49-F238E27FC236}">
                <a16:creationId xmlns:a16="http://schemas.microsoft.com/office/drawing/2014/main" id="{4CCFCF1C-B5E8-9848-9B43-B07B7609C7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6DBC4C-611D-BD42-8FF4-6D039496185A}"/>
              </a:ext>
            </a:extLst>
          </p:cNvPr>
          <p:cNvSpPr>
            <a:spLocks noGrp="1"/>
          </p:cNvSpPr>
          <p:nvPr>
            <p:ph type="sldNum" sz="quarter" idx="12"/>
          </p:nvPr>
        </p:nvSpPr>
        <p:spPr/>
        <p:txBody>
          <a:bodyPr/>
          <a:lstStyle/>
          <a:p>
            <a:fld id="{CBA9DDF6-CF62-334C-8E85-678DF50D5F27}" type="slidenum">
              <a:rPr lang="en-US" smtClean="0"/>
              <a:t>‹#›</a:t>
            </a:fld>
            <a:endParaRPr lang="en-US"/>
          </a:p>
        </p:txBody>
      </p:sp>
    </p:spTree>
    <p:extLst>
      <p:ext uri="{BB962C8B-B14F-4D97-AF65-F5344CB8AC3E}">
        <p14:creationId xmlns:p14="http://schemas.microsoft.com/office/powerpoint/2010/main" val="7712318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24EF75-8B79-9E4F-9EC9-CDBDB05FAB4D}"/>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4A9989-8844-CB40-A0FB-D4E51CAFF905}"/>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103AAB-57F2-2140-935D-5AF12651163E}"/>
              </a:ext>
            </a:extLst>
          </p:cNvPr>
          <p:cNvSpPr>
            <a:spLocks noGrp="1"/>
          </p:cNvSpPr>
          <p:nvPr>
            <p:ph type="dt" sz="half" idx="10"/>
          </p:nvPr>
        </p:nvSpPr>
        <p:spPr/>
        <p:txBody>
          <a:bodyPr/>
          <a:lstStyle/>
          <a:p>
            <a:fld id="{F8AA23F9-0360-E146-88B8-05A00EFAD59C}" type="datetimeFigureOut">
              <a:rPr lang="en-US" smtClean="0"/>
              <a:t>4/12/21</a:t>
            </a:fld>
            <a:endParaRPr lang="en-US"/>
          </a:p>
        </p:txBody>
      </p:sp>
      <p:sp>
        <p:nvSpPr>
          <p:cNvPr id="5" name="Footer Placeholder 4">
            <a:extLst>
              <a:ext uri="{FF2B5EF4-FFF2-40B4-BE49-F238E27FC236}">
                <a16:creationId xmlns:a16="http://schemas.microsoft.com/office/drawing/2014/main" id="{C2480B5A-EA63-3F48-A622-9C8619340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944349-5E7E-3D41-B9A5-370126C5B34A}"/>
              </a:ext>
            </a:extLst>
          </p:cNvPr>
          <p:cNvSpPr>
            <a:spLocks noGrp="1"/>
          </p:cNvSpPr>
          <p:nvPr>
            <p:ph type="sldNum" sz="quarter" idx="12"/>
          </p:nvPr>
        </p:nvSpPr>
        <p:spPr/>
        <p:txBody>
          <a:bodyPr/>
          <a:lstStyle/>
          <a:p>
            <a:fld id="{CBA9DDF6-CF62-334C-8E85-678DF50D5F27}" type="slidenum">
              <a:rPr lang="en-US" smtClean="0"/>
              <a:t>‹#›</a:t>
            </a:fld>
            <a:endParaRPr lang="en-US"/>
          </a:p>
        </p:txBody>
      </p:sp>
    </p:spTree>
    <p:extLst>
      <p:ext uri="{BB962C8B-B14F-4D97-AF65-F5344CB8AC3E}">
        <p14:creationId xmlns:p14="http://schemas.microsoft.com/office/powerpoint/2010/main" val="171878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Monday, April 12, 2021</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094666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Monday, April 12, 2021</a:t>
            </a:fld>
            <a:endParaRPr 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35608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CD4847-11EF-4466-A8AD-85CDB7B49118}" type="datetime2">
              <a:rPr lang="en-US" smtClean="0"/>
              <a:t>Monday, April 12, 2021</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864822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Monday, April 12, 2021</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390276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Monday, April 12, 2021</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05416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Monday, April 12, 2021</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806886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7405" y="320674"/>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7405" y="6365078"/>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0CB818-7379-467D-8E76-EF9D9074A26C}" type="datetime2">
              <a:rPr lang="en-US" smtClean="0"/>
              <a:t>Monday, April 12, 2021</a:t>
            </a:fld>
            <a:endParaRPr lang="en-US" dirty="0"/>
          </a:p>
        </p:txBody>
      </p:sp>
      <p:sp>
        <p:nvSpPr>
          <p:cNvPr id="6" name="Slide Number Placeholder 5"/>
          <p:cNvSpPr>
            <a:spLocks noGrp="1"/>
          </p:cNvSpPr>
          <p:nvPr>
            <p:ph type="sldNum" sz="quarter" idx="4"/>
          </p:nvPr>
        </p:nvSpPr>
        <p:spPr>
          <a:xfrm>
            <a:off x="6636705"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FEC368-1D7A-4F81-ABF6-AE0E36BAF64C}" type="slidenum">
              <a:rPr lang="en-US" smtClean="0"/>
              <a:pPr/>
              <a:t>‹#›</a:t>
            </a:fld>
            <a:endParaRPr lang="en-US" dirty="0"/>
          </a:p>
        </p:txBody>
      </p:sp>
      <p:sp>
        <p:nvSpPr>
          <p:cNvPr id="7" name="Rectangle 6"/>
          <p:cNvSpPr/>
          <p:nvPr/>
        </p:nvSpPr>
        <p:spPr>
          <a:xfrm>
            <a:off x="0" y="0"/>
            <a:ext cx="380144"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0"/>
            <a:ext cx="1072529" cy="1277571"/>
          </a:xfrm>
          <a:prstGeom prst="rect">
            <a:avLst/>
          </a:prstGeom>
        </p:spPr>
      </p:pic>
      <p:pic>
        <p:nvPicPr>
          <p:cNvPr id="9" name="Picture 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705604" y="6365686"/>
            <a:ext cx="2317060" cy="373852"/>
          </a:xfrm>
          <a:prstGeom prst="rect">
            <a:avLst/>
          </a:prstGeom>
        </p:spPr>
      </p:pic>
    </p:spTree>
    <p:extLst>
      <p:ext uri="{BB962C8B-B14F-4D97-AF65-F5344CB8AC3E}">
        <p14:creationId xmlns:p14="http://schemas.microsoft.com/office/powerpoint/2010/main" val="2588789968"/>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4008" r:id="rId14"/>
    <p:sldLayoutId id="2147484009" r:id="rId15"/>
    <p:sldLayoutId id="2147484010" r:id="rId16"/>
    <p:sldLayoutId id="2147484011" r:id="rId17"/>
    <p:sldLayoutId id="2147484012" r:id="rId18"/>
    <p:sldLayoutId id="2147484013" r:id="rId19"/>
    <p:sldLayoutId id="2147484014" r:id="rId20"/>
    <p:sldLayoutId id="2147484015" r:id="rId21"/>
    <p:sldLayoutId id="2147484016" r:id="rId22"/>
  </p:sldLayoutIdLst>
  <p:hf sldNum="0" hdr="0" ftr="0" dt="0"/>
  <p:txStyles>
    <p:titleStyle>
      <a:lvl1pPr algn="l" defTabSz="914400" rtl="0" eaLnBrk="1" latinLnBrk="0" hangingPunct="1">
        <a:lnSpc>
          <a:spcPct val="90000"/>
        </a:lnSpc>
        <a:spcBef>
          <a:spcPct val="0"/>
        </a:spcBef>
        <a:buNone/>
        <a:defRPr sz="4000" kern="1200" cap="all" baseline="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FC9D55-E983-DE4B-9E56-322DE7585DF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5A8607-0680-624A-81FE-CAEA857A677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DB4496-E2F3-1E4E-BEAC-865BB694D042}"/>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8AA23F9-0360-E146-88B8-05A00EFAD59C}" type="datetimeFigureOut">
              <a:rPr lang="en-US" smtClean="0"/>
              <a:t>4/12/21</a:t>
            </a:fld>
            <a:endParaRPr lang="en-US"/>
          </a:p>
        </p:txBody>
      </p:sp>
      <p:sp>
        <p:nvSpPr>
          <p:cNvPr id="5" name="Footer Placeholder 4">
            <a:extLst>
              <a:ext uri="{FF2B5EF4-FFF2-40B4-BE49-F238E27FC236}">
                <a16:creationId xmlns:a16="http://schemas.microsoft.com/office/drawing/2014/main" id="{A0C0F2BB-E8A1-D24C-B5A5-D0C1FA89F08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D2EAB2-D725-6B45-8FD2-5BE91BB4CB9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A9DDF6-CF62-334C-8E85-678DF50D5F27}" type="slidenum">
              <a:rPr lang="en-US" smtClean="0"/>
              <a:t>‹#›</a:t>
            </a:fld>
            <a:endParaRPr lang="en-US"/>
          </a:p>
        </p:txBody>
      </p:sp>
    </p:spTree>
    <p:extLst>
      <p:ext uri="{BB962C8B-B14F-4D97-AF65-F5344CB8AC3E}">
        <p14:creationId xmlns:p14="http://schemas.microsoft.com/office/powerpoint/2010/main" val="128861638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rc.virginia.edu/userinfo/rivanna/login/"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1.xml"/><Relationship Id="rId5" Type="http://schemas.openxmlformats.org/officeDocument/2006/relationships/image" Target="../media/image6.jpeg"/><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wmf"/><Relationship Id="rId1" Type="http://schemas.openxmlformats.org/officeDocument/2006/relationships/slideLayout" Target="../slideLayouts/slideLayout22.xml"/><Relationship Id="rId4" Type="http://schemas.openxmlformats.org/officeDocument/2006/relationships/image" Target="../media/image27.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https://www.rc.virginia.edu/userinfo/rivanna/slurm/"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rc.virginia.edu/userinfo/rivanna/ood/overview/"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www.rc.virginia.edu/support/" TargetMode="External"/><Relationship Id="rId4" Type="http://schemas.openxmlformats.org/officeDocument/2006/relationships/hyperlink" Target="https://www.rc.virginia.edu/support/#office-hours" TargetMode="External"/></Relationships>
</file>

<file path=ppt/slides/_rels/slide8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D95DF-EADE-4443-8992-59406209E839}"/>
              </a:ext>
            </a:extLst>
          </p:cNvPr>
          <p:cNvSpPr>
            <a:spLocks noGrp="1"/>
          </p:cNvSpPr>
          <p:nvPr>
            <p:ph type="ctrTitle"/>
          </p:nvPr>
        </p:nvSpPr>
        <p:spPr/>
        <p:txBody>
          <a:bodyPr/>
          <a:lstStyle/>
          <a:p>
            <a:r>
              <a:rPr lang="en-US" dirty="0"/>
              <a:t>Using </a:t>
            </a:r>
            <a:r>
              <a:rPr lang="en-US" dirty="0" err="1"/>
              <a:t>Rivanna</a:t>
            </a:r>
            <a:r>
              <a:rPr lang="en-US" dirty="0"/>
              <a:t> From the Command Line</a:t>
            </a:r>
          </a:p>
        </p:txBody>
      </p:sp>
      <p:sp>
        <p:nvSpPr>
          <p:cNvPr id="3" name="Subtitle 2">
            <a:extLst>
              <a:ext uri="{FF2B5EF4-FFF2-40B4-BE49-F238E27FC236}">
                <a16:creationId xmlns:a16="http://schemas.microsoft.com/office/drawing/2014/main" id="{9E3A6A0A-ED48-5F4C-9C1E-2E708C749987}"/>
              </a:ext>
            </a:extLst>
          </p:cNvPr>
          <p:cNvSpPr>
            <a:spLocks noGrp="1"/>
          </p:cNvSpPr>
          <p:nvPr>
            <p:ph type="subTitle" idx="1"/>
          </p:nvPr>
        </p:nvSpPr>
        <p:spPr/>
        <p:txBody>
          <a:bodyPr/>
          <a:lstStyle/>
          <a:p>
            <a:pPr algn="l"/>
            <a:endParaRPr lang="en-US" dirty="0"/>
          </a:p>
          <a:p>
            <a:pPr algn="l"/>
            <a:r>
              <a:rPr lang="en-US" dirty="0"/>
              <a:t>Gladys K </a:t>
            </a:r>
            <a:r>
              <a:rPr lang="en-US" dirty="0" err="1"/>
              <a:t>Andino</a:t>
            </a:r>
            <a:r>
              <a:rPr lang="en-US" dirty="0"/>
              <a:t>, PhD</a:t>
            </a:r>
            <a:br>
              <a:rPr lang="en-US" dirty="0"/>
            </a:br>
            <a:r>
              <a:rPr lang="en-US" dirty="0"/>
              <a:t>Senior Computational Scientist</a:t>
            </a:r>
            <a:br>
              <a:rPr lang="en-US" dirty="0"/>
            </a:br>
            <a:r>
              <a:rPr lang="en-US" dirty="0"/>
              <a:t>E gka6a@virginia.edu</a:t>
            </a:r>
          </a:p>
          <a:p>
            <a:pPr algn="l"/>
            <a:endParaRPr lang="en-US" dirty="0"/>
          </a:p>
          <a:p>
            <a:endParaRPr lang="en-US" dirty="0"/>
          </a:p>
        </p:txBody>
      </p:sp>
    </p:spTree>
    <p:extLst>
      <p:ext uri="{BB962C8B-B14F-4D97-AF65-F5344CB8AC3E}">
        <p14:creationId xmlns:p14="http://schemas.microsoft.com/office/powerpoint/2010/main" val="4055052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screen&#10;&#10;Description automatically generated">
            <a:extLst>
              <a:ext uri="{FF2B5EF4-FFF2-40B4-BE49-F238E27FC236}">
                <a16:creationId xmlns:a16="http://schemas.microsoft.com/office/drawing/2014/main" id="{BFC744B9-5F76-0148-A580-C929C963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717781"/>
            <a:ext cx="8308002" cy="5422437"/>
          </a:xfrm>
          <a:prstGeom prst="rect">
            <a:avLst/>
          </a:prstGeom>
        </p:spPr>
      </p:pic>
    </p:spTree>
    <p:extLst>
      <p:ext uri="{BB962C8B-B14F-4D97-AF65-F5344CB8AC3E}">
        <p14:creationId xmlns:p14="http://schemas.microsoft.com/office/powerpoint/2010/main" val="3083200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02C296-22C9-364C-85D8-2385246B31FD}"/>
              </a:ext>
            </a:extLst>
          </p:cNvPr>
          <p:cNvSpPr/>
          <p:nvPr/>
        </p:nvSpPr>
        <p:spPr>
          <a:xfrm>
            <a:off x="816050" y="969408"/>
            <a:ext cx="6934200"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From the Dashboard go to Interactive Apps &gt; </a:t>
            </a:r>
            <a:r>
              <a:rPr lang="en-US" sz="2000" dirty="0" err="1">
                <a:latin typeface="Arial" panose="020B0604020202020204" pitchFamily="34" charset="0"/>
                <a:cs typeface="Arial" panose="020B0604020202020204" pitchFamily="34" charset="0"/>
              </a:rPr>
              <a:t>FastX</a:t>
            </a:r>
            <a:r>
              <a:rPr lang="en-US" sz="2000" dirty="0">
                <a:latin typeface="Arial" panose="020B0604020202020204" pitchFamily="34" charset="0"/>
                <a:cs typeface="Arial" panose="020B0604020202020204" pitchFamily="34" charset="0"/>
              </a:rPr>
              <a:t> web</a:t>
            </a:r>
          </a:p>
        </p:txBody>
      </p:sp>
      <p:pic>
        <p:nvPicPr>
          <p:cNvPr id="4" name="Picture 3" descr="A screenshot of a social media post&#10;&#10;Description automatically generated">
            <a:extLst>
              <a:ext uri="{FF2B5EF4-FFF2-40B4-BE49-F238E27FC236}">
                <a16:creationId xmlns:a16="http://schemas.microsoft.com/office/drawing/2014/main" id="{64C87891-6951-DF4C-9625-585A81CDC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29" y="1634897"/>
            <a:ext cx="7760356" cy="4451242"/>
          </a:xfrm>
          <a:prstGeom prst="rect">
            <a:avLst/>
          </a:prstGeom>
        </p:spPr>
      </p:pic>
      <p:sp>
        <p:nvSpPr>
          <p:cNvPr id="7" name="Title 1">
            <a:extLst>
              <a:ext uri="{FF2B5EF4-FFF2-40B4-BE49-F238E27FC236}">
                <a16:creationId xmlns:a16="http://schemas.microsoft.com/office/drawing/2014/main" id="{12C977EE-02A7-1C4C-9C15-8E4C75F5FEBD}"/>
              </a:ext>
            </a:extLst>
          </p:cNvPr>
          <p:cNvSpPr txBox="1">
            <a:spLocks/>
          </p:cNvSpPr>
          <p:nvPr/>
        </p:nvSpPr>
        <p:spPr>
          <a:xfrm>
            <a:off x="780191" y="309334"/>
            <a:ext cx="7886700" cy="1325563"/>
          </a:xfrm>
          <a:prstGeom prst="rect">
            <a:avLst/>
          </a:prstGeom>
        </p:spPr>
        <p:txBody>
          <a:bodyPr/>
          <a:lstStyle>
            <a:lvl1pPr algn="l" defTabSz="914400" rtl="0" eaLnBrk="1" latinLnBrk="0" hangingPunct="1">
              <a:lnSpc>
                <a:spcPct val="90000"/>
              </a:lnSpc>
              <a:spcBef>
                <a:spcPct val="0"/>
              </a:spcBef>
              <a:buNone/>
              <a:defRPr sz="4400" kern="1200" cap="all" baseline="0">
                <a:solidFill>
                  <a:schemeClr val="accent1">
                    <a:lumMod val="50000"/>
                  </a:schemeClr>
                </a:solidFill>
                <a:latin typeface="+mj-lt"/>
                <a:ea typeface="+mj-ea"/>
                <a:cs typeface="+mj-cs"/>
              </a:defRPr>
            </a:lvl1pPr>
          </a:lstStyle>
          <a:p>
            <a:r>
              <a:rPr lang="en-US" dirty="0"/>
              <a:t>Logging in - </a:t>
            </a:r>
            <a:r>
              <a:rPr lang="en-US" sz="3600" dirty="0"/>
              <a:t>using (</a:t>
            </a:r>
            <a:r>
              <a:rPr lang="en-US" sz="3600" dirty="0" err="1"/>
              <a:t>FastX</a:t>
            </a:r>
            <a:r>
              <a:rPr lang="en-US" sz="3600" dirty="0"/>
              <a:t>)</a:t>
            </a:r>
          </a:p>
        </p:txBody>
      </p:sp>
      <p:sp>
        <p:nvSpPr>
          <p:cNvPr id="5" name="Rectangle 4">
            <a:extLst>
              <a:ext uri="{FF2B5EF4-FFF2-40B4-BE49-F238E27FC236}">
                <a16:creationId xmlns:a16="http://schemas.microsoft.com/office/drawing/2014/main" id="{DBBAD405-2423-B44F-9C32-C4C6C5728E05}"/>
              </a:ext>
            </a:extLst>
          </p:cNvPr>
          <p:cNvSpPr/>
          <p:nvPr/>
        </p:nvSpPr>
        <p:spPr>
          <a:xfrm>
            <a:off x="3124200" y="3241478"/>
            <a:ext cx="1524000" cy="46001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6531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02C296-22C9-364C-85D8-2385246B31FD}"/>
              </a:ext>
            </a:extLst>
          </p:cNvPr>
          <p:cNvSpPr/>
          <p:nvPr/>
        </p:nvSpPr>
        <p:spPr>
          <a:xfrm>
            <a:off x="685800" y="747372"/>
            <a:ext cx="4778450" cy="400110"/>
          </a:xfrm>
          <a:prstGeom prst="rect">
            <a:avLst/>
          </a:prstGeom>
        </p:spPr>
        <p:txBody>
          <a:bodyPr wrap="square">
            <a:spAutoFit/>
          </a:bodyPr>
          <a:lstStyle/>
          <a:p>
            <a:r>
              <a:rPr lang="en-US" sz="2000" dirty="0" err="1">
                <a:latin typeface="Arial" panose="020B0604020202020204" pitchFamily="34" charset="0"/>
                <a:cs typeface="Arial" panose="020B0604020202020204" pitchFamily="34" charset="0"/>
              </a:rPr>
              <a:t>FastX</a:t>
            </a:r>
            <a:r>
              <a:rPr lang="en-US" sz="2000" dirty="0">
                <a:latin typeface="Arial" panose="020B0604020202020204" pitchFamily="34" charset="0"/>
                <a:cs typeface="Arial" panose="020B0604020202020204" pitchFamily="34" charset="0"/>
              </a:rPr>
              <a:t> web &gt; + &gt; Terminal &gt; Launch</a:t>
            </a:r>
          </a:p>
        </p:txBody>
      </p:sp>
      <p:pic>
        <p:nvPicPr>
          <p:cNvPr id="3" name="Picture 2" descr="A screenshot of a cell phone&#10;&#10;Description automatically generated">
            <a:extLst>
              <a:ext uri="{FF2B5EF4-FFF2-40B4-BE49-F238E27FC236}">
                <a16:creationId xmlns:a16="http://schemas.microsoft.com/office/drawing/2014/main" id="{599A68B5-5565-AA46-8A1A-FFDD3BCF6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371600"/>
            <a:ext cx="8020422" cy="4538973"/>
          </a:xfrm>
          <a:prstGeom prst="rect">
            <a:avLst/>
          </a:prstGeom>
        </p:spPr>
      </p:pic>
    </p:spTree>
    <p:extLst>
      <p:ext uri="{BB962C8B-B14F-4D97-AF65-F5344CB8AC3E}">
        <p14:creationId xmlns:p14="http://schemas.microsoft.com/office/powerpoint/2010/main" val="4060494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02C296-22C9-364C-85D8-2385246B31FD}"/>
              </a:ext>
            </a:extLst>
          </p:cNvPr>
          <p:cNvSpPr/>
          <p:nvPr/>
        </p:nvSpPr>
        <p:spPr>
          <a:xfrm>
            <a:off x="537882" y="685800"/>
            <a:ext cx="2435672"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Terminal</a:t>
            </a:r>
          </a:p>
        </p:txBody>
      </p:sp>
      <p:pic>
        <p:nvPicPr>
          <p:cNvPr id="7" name="Picture 6" descr="A screenshot of a cell phone&#10;&#10;Description automatically generated">
            <a:extLst>
              <a:ext uri="{FF2B5EF4-FFF2-40B4-BE49-F238E27FC236}">
                <a16:creationId xmlns:a16="http://schemas.microsoft.com/office/drawing/2014/main" id="{F42BF007-68C3-E545-8728-97AB849EB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229550"/>
            <a:ext cx="8390392" cy="4398900"/>
          </a:xfrm>
          <a:prstGeom prst="rect">
            <a:avLst/>
          </a:prstGeom>
        </p:spPr>
      </p:pic>
    </p:spTree>
    <p:extLst>
      <p:ext uri="{BB962C8B-B14F-4D97-AF65-F5344CB8AC3E}">
        <p14:creationId xmlns:p14="http://schemas.microsoft.com/office/powerpoint/2010/main" val="946457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6437FE67-ADE3-154E-943F-A11EF134FE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982445"/>
            <a:ext cx="7371491" cy="4399688"/>
          </a:xfrm>
          <a:prstGeom prst="rect">
            <a:avLst/>
          </a:prstGeom>
        </p:spPr>
      </p:pic>
      <p:sp>
        <p:nvSpPr>
          <p:cNvPr id="5" name="Rectangle 4">
            <a:extLst>
              <a:ext uri="{FF2B5EF4-FFF2-40B4-BE49-F238E27FC236}">
                <a16:creationId xmlns:a16="http://schemas.microsoft.com/office/drawing/2014/main" id="{80F7DE55-840E-5146-B0AE-329F07719C68}"/>
              </a:ext>
            </a:extLst>
          </p:cNvPr>
          <p:cNvSpPr/>
          <p:nvPr/>
        </p:nvSpPr>
        <p:spPr>
          <a:xfrm>
            <a:off x="1295400" y="1384947"/>
            <a:ext cx="65532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hlinkClick r:id="rId3"/>
              </a:rPr>
              <a:t>https://www.rc.virginia.edu/userinfo/rivanna/login/</a:t>
            </a:r>
            <a:endParaRPr lang="en-US" dirty="0">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54E8791B-128A-DD4E-B15D-323FAE4AD185}"/>
              </a:ext>
            </a:extLst>
          </p:cNvPr>
          <p:cNvSpPr txBox="1">
            <a:spLocks/>
          </p:cNvSpPr>
          <p:nvPr/>
        </p:nvSpPr>
        <p:spPr>
          <a:xfrm>
            <a:off x="777240" y="310896"/>
            <a:ext cx="7891272" cy="13258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accent1">
                    <a:lumMod val="50000"/>
                  </a:schemeClr>
                </a:solidFill>
                <a:effectLst/>
                <a:uLnTx/>
                <a:uFillTx/>
                <a:latin typeface="+mj-lt"/>
                <a:ea typeface="+mj-ea"/>
              </a:rPr>
              <a:t>LOGGING IN</a:t>
            </a:r>
            <a:r>
              <a:rPr kumimoji="0" lang="en-US" sz="3200" b="0" i="0" u="none" strike="noStrike" kern="1200" cap="none" spc="0" normalizeH="0" baseline="0" noProof="0" dirty="0">
                <a:ln>
                  <a:noFill/>
                </a:ln>
                <a:solidFill>
                  <a:schemeClr val="accent1">
                    <a:lumMod val="50000"/>
                  </a:schemeClr>
                </a:solidFill>
                <a:effectLst/>
                <a:uLnTx/>
                <a:uFillTx/>
                <a:latin typeface="+mj-lt"/>
                <a:ea typeface="+mj-ea"/>
              </a:rPr>
              <a:t> – using </a:t>
            </a:r>
            <a:r>
              <a:rPr kumimoji="0" lang="en-US" sz="3200" b="0" i="0" u="none" strike="noStrike" kern="1200" cap="none" spc="0" normalizeH="0" baseline="0" noProof="0" dirty="0" err="1">
                <a:ln>
                  <a:noFill/>
                </a:ln>
                <a:solidFill>
                  <a:schemeClr val="accent1">
                    <a:lumMod val="50000"/>
                  </a:schemeClr>
                </a:solidFill>
                <a:effectLst/>
                <a:uLnTx/>
                <a:uFillTx/>
                <a:latin typeface="+mj-lt"/>
                <a:ea typeface="+mj-ea"/>
              </a:rPr>
              <a:t>MobaXterm</a:t>
            </a:r>
            <a:endParaRPr kumimoji="0" lang="en-US" sz="4000" b="0" i="0" u="none" strike="noStrike" kern="1200" cap="none" spc="0" normalizeH="0" baseline="0" noProof="0" dirty="0">
              <a:ln>
                <a:noFill/>
              </a:ln>
              <a:solidFill>
                <a:schemeClr val="accent1">
                  <a:lumMod val="50000"/>
                </a:schemeClr>
              </a:solidFill>
              <a:effectLst/>
              <a:uLnTx/>
              <a:uFillTx/>
              <a:latin typeface="+mj-lt"/>
              <a:ea typeface="+mj-ea"/>
            </a:endParaRPr>
          </a:p>
        </p:txBody>
      </p:sp>
    </p:spTree>
    <p:extLst>
      <p:ext uri="{BB962C8B-B14F-4D97-AF65-F5344CB8AC3E}">
        <p14:creationId xmlns:p14="http://schemas.microsoft.com/office/powerpoint/2010/main" val="1327305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4F225D2-C0A8-724D-9DA0-5E71D682B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31435"/>
            <a:ext cx="8429915" cy="4995130"/>
          </a:xfrm>
          <a:prstGeom prst="rect">
            <a:avLst/>
          </a:prstGeom>
        </p:spPr>
      </p:pic>
    </p:spTree>
    <p:extLst>
      <p:ext uri="{BB962C8B-B14F-4D97-AF65-F5344CB8AC3E}">
        <p14:creationId xmlns:p14="http://schemas.microsoft.com/office/powerpoint/2010/main" val="3266117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7556C12-C434-2745-BCEF-BFD91893B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192" y="1828800"/>
            <a:ext cx="7543800" cy="4535466"/>
          </a:xfrm>
          <a:prstGeom prst="rect">
            <a:avLst/>
          </a:prstGeom>
        </p:spPr>
      </p:pic>
      <p:sp>
        <p:nvSpPr>
          <p:cNvPr id="4" name="Title 7">
            <a:extLst>
              <a:ext uri="{FF2B5EF4-FFF2-40B4-BE49-F238E27FC236}">
                <a16:creationId xmlns:a16="http://schemas.microsoft.com/office/drawing/2014/main" id="{F19636EB-1337-0D4D-80A2-3353C853C33D}"/>
              </a:ext>
            </a:extLst>
          </p:cNvPr>
          <p:cNvSpPr txBox="1">
            <a:spLocks/>
          </p:cNvSpPr>
          <p:nvPr/>
        </p:nvSpPr>
        <p:spPr>
          <a:xfrm>
            <a:off x="841456" y="908145"/>
            <a:ext cx="7891272" cy="60350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200" dirty="0">
                <a:solidFill>
                  <a:schemeClr val="accent1">
                    <a:lumMod val="50000"/>
                  </a:schemeClr>
                </a:solidFill>
                <a:latin typeface="Arial" panose="020B0604020202020204" pitchFamily="34" charset="0"/>
                <a:cs typeface="Arial" panose="020B0604020202020204" pitchFamily="34" charset="0"/>
              </a:rPr>
              <a:t>Remote h</a:t>
            </a:r>
            <a:r>
              <a:rPr kumimoji="0" lang="en-US" sz="3200" b="0" i="0" u="none" strike="noStrike" kern="1200" cap="none" spc="0" normalizeH="0" baseline="0" noProof="0" dirty="0" err="1">
                <a:ln>
                  <a:noFill/>
                </a:ln>
                <a:solidFill>
                  <a:schemeClr val="accent1">
                    <a:lumMod val="50000"/>
                  </a:schemeClr>
                </a:solidFill>
                <a:effectLst/>
                <a:uLnTx/>
                <a:uFillTx/>
                <a:latin typeface="Arial" panose="020B0604020202020204" pitchFamily="34" charset="0"/>
                <a:cs typeface="Arial" panose="020B0604020202020204" pitchFamily="34" charset="0"/>
              </a:rPr>
              <a:t>ost</a:t>
            </a:r>
            <a:r>
              <a:rPr kumimoji="0" lang="en-US" sz="3200" b="0" i="0" u="none" strike="noStrike" kern="1200" cap="none" spc="0" normalizeH="0" baseline="0" noProof="0" dirty="0">
                <a:ln>
                  <a:noFill/>
                </a:ln>
                <a:solidFill>
                  <a:schemeClr val="accent1">
                    <a:lumMod val="50000"/>
                  </a:schemeClr>
                </a:solidFill>
                <a:effectLst/>
                <a:uLnTx/>
                <a:uFillTx/>
                <a:latin typeface="Arial" panose="020B0604020202020204" pitchFamily="34" charset="0"/>
                <a:cs typeface="Arial" panose="020B0604020202020204" pitchFamily="34" charset="0"/>
              </a:rPr>
              <a:t>: </a:t>
            </a:r>
            <a:r>
              <a:rPr kumimoji="0" lang="en-US" sz="3200" b="0"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rivanna</a:t>
            </a:r>
            <a:r>
              <a:rPr lang="en-US" sz="3200" dirty="0">
                <a:solidFill>
                  <a:srgbClr val="FF0000"/>
                </a:solidFill>
                <a:latin typeface="Arial" panose="020B0604020202020204" pitchFamily="34" charset="0"/>
                <a:cs typeface="Arial" panose="020B0604020202020204" pitchFamily="34" charset="0"/>
              </a:rPr>
              <a:t>.</a:t>
            </a:r>
            <a:r>
              <a:rPr lang="en-US" sz="3200" dirty="0" err="1">
                <a:solidFill>
                  <a:srgbClr val="FF0000"/>
                </a:solidFill>
                <a:latin typeface="Arial" panose="020B0604020202020204" pitchFamily="34" charset="0"/>
                <a:cs typeface="Arial" panose="020B0604020202020204" pitchFamily="34" charset="0"/>
              </a:rPr>
              <a:t>hpc.virginia.edu</a:t>
            </a:r>
            <a:endParaRPr kumimoji="0" lang="en-US" sz="3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9FF98A1-D3B9-6E43-965E-E4DB93F3C23D}"/>
              </a:ext>
            </a:extLst>
          </p:cNvPr>
          <p:cNvSpPr/>
          <p:nvPr/>
        </p:nvSpPr>
        <p:spPr>
          <a:xfrm>
            <a:off x="807405" y="1735250"/>
            <a:ext cx="903515" cy="104298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CE1635B6-A59C-7A48-AE40-D075C0E889D1}"/>
              </a:ext>
            </a:extLst>
          </p:cNvPr>
          <p:cNvCxnSpPr/>
          <p:nvPr/>
        </p:nvCxnSpPr>
        <p:spPr>
          <a:xfrm flipH="1">
            <a:off x="2743200" y="1489237"/>
            <a:ext cx="1447800" cy="15363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F26EA89-7EDD-6445-BBC8-3C7E1FC1C2C6}"/>
              </a:ext>
            </a:extLst>
          </p:cNvPr>
          <p:cNvSpPr/>
          <p:nvPr/>
        </p:nvSpPr>
        <p:spPr>
          <a:xfrm>
            <a:off x="4124090" y="2593571"/>
            <a:ext cx="226100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UVA computing ID</a:t>
            </a:r>
          </a:p>
        </p:txBody>
      </p:sp>
    </p:spTree>
    <p:extLst>
      <p:ext uri="{BB962C8B-B14F-4D97-AF65-F5344CB8AC3E}">
        <p14:creationId xmlns:p14="http://schemas.microsoft.com/office/powerpoint/2010/main" val="2056324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665DE4C-A0E4-8849-A42A-E4A110B73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762000"/>
            <a:ext cx="8566969" cy="5065596"/>
          </a:xfrm>
          <a:prstGeom prst="rect">
            <a:avLst/>
          </a:prstGeom>
        </p:spPr>
      </p:pic>
    </p:spTree>
    <p:extLst>
      <p:ext uri="{BB962C8B-B14F-4D97-AF65-F5344CB8AC3E}">
        <p14:creationId xmlns:p14="http://schemas.microsoft.com/office/powerpoint/2010/main" val="905819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777240" y="310896"/>
            <a:ext cx="7891272" cy="1325880"/>
          </a:xfrm>
          <a:prstGeom prst="rect">
            <a:avLst/>
          </a:prstGeom>
        </p:spPr>
        <p:txBody>
          <a:bodyPr/>
          <a:lstStyle/>
          <a:p>
            <a:pPr eaLnBrk="1" fontAlgn="auto" hangingPunct="1">
              <a:spcAft>
                <a:spcPts val="0"/>
              </a:spcAft>
              <a:defRPr/>
            </a:pPr>
            <a:r>
              <a:rPr lang="en-US" dirty="0"/>
              <a:t>LOGGING IN </a:t>
            </a:r>
            <a:r>
              <a:rPr lang="mr-IN" sz="3600" dirty="0"/>
              <a:t>–</a:t>
            </a:r>
            <a:r>
              <a:rPr lang="en-US" sz="3600" dirty="0"/>
              <a:t> using a MAC</a:t>
            </a:r>
          </a:p>
        </p:txBody>
      </p:sp>
      <p:sp>
        <p:nvSpPr>
          <p:cNvPr id="10" name="Text Placeholder 9"/>
          <p:cNvSpPr>
            <a:spLocks noGrp="1"/>
          </p:cNvSpPr>
          <p:nvPr>
            <p:ph type="body" idx="12"/>
          </p:nvPr>
        </p:nvSpPr>
        <p:spPr>
          <a:xfrm>
            <a:off x="908050" y="1295400"/>
            <a:ext cx="7550150" cy="1152525"/>
          </a:xfrm>
        </p:spPr>
        <p:txBody>
          <a:bodyPr>
            <a:normAutofit/>
          </a:bodyPr>
          <a:lstStyle/>
          <a:p>
            <a:pPr marL="228600" indent="-228600" eaLnBrk="1" hangingPunct="1">
              <a:spcBef>
                <a:spcPts val="600"/>
              </a:spcBef>
              <a:spcAft>
                <a:spcPts val="1200"/>
              </a:spcAft>
              <a:buFontTx/>
              <a:buChar char="•"/>
              <a:defRPr/>
            </a:pPr>
            <a:r>
              <a:rPr lang="en-US" dirty="0">
                <a:cs typeface="Arial" charset="0"/>
              </a:rPr>
              <a:t>Mac OS X has built in Terminal app that can use SSH</a:t>
            </a:r>
          </a:p>
          <a:p>
            <a:pPr marL="228600" indent="-228600" eaLnBrk="1" hangingPunct="1">
              <a:spcBef>
                <a:spcPts val="600"/>
              </a:spcBef>
              <a:spcAft>
                <a:spcPts val="1200"/>
              </a:spcAft>
              <a:buFontTx/>
              <a:buChar char="•"/>
              <a:defRPr/>
            </a:pPr>
            <a:r>
              <a:rPr lang="en-US" dirty="0">
                <a:cs typeface="Arial" charset="0"/>
              </a:rPr>
              <a:t>Open Finder and Go to Applications</a:t>
            </a:r>
          </a:p>
          <a:p>
            <a:pPr marL="228600" indent="-228600" eaLnBrk="1" hangingPunct="1">
              <a:spcBef>
                <a:spcPts val="600"/>
              </a:spcBef>
              <a:spcAft>
                <a:spcPts val="1200"/>
              </a:spcAft>
              <a:buFontTx/>
              <a:buChar char="•"/>
              <a:defRPr/>
            </a:pPr>
            <a:endParaRPr lang="en-US" sz="2400" dirty="0">
              <a:cs typeface="Arial" charset="0"/>
            </a:endParaRPr>
          </a:p>
          <a:p>
            <a:pPr marL="228600" indent="-228600" eaLnBrk="1" hangingPunct="1">
              <a:spcBef>
                <a:spcPts val="600"/>
              </a:spcBef>
              <a:spcAft>
                <a:spcPts val="1200"/>
              </a:spcAft>
              <a:buFontTx/>
              <a:buChar char="•"/>
              <a:defRPr/>
            </a:pPr>
            <a:endParaRPr lang="en-US" sz="2400" dirty="0">
              <a:cs typeface="Arial" charset="0"/>
            </a:endParaRPr>
          </a:p>
        </p:txBody>
      </p:sp>
      <p:pic>
        <p:nvPicPr>
          <p:cNvPr id="2" name="Picture 1"/>
          <p:cNvPicPr>
            <a:picLocks noChangeAspect="1"/>
          </p:cNvPicPr>
          <p:nvPr/>
        </p:nvPicPr>
        <p:blipFill>
          <a:blip r:embed="rId3"/>
          <a:stretch>
            <a:fillRect/>
          </a:stretch>
        </p:blipFill>
        <p:spPr>
          <a:xfrm>
            <a:off x="990600" y="2209800"/>
            <a:ext cx="6804494" cy="4063305"/>
          </a:xfrm>
          <a:prstGeom prst="rect">
            <a:avLst/>
          </a:prstGeom>
        </p:spPr>
      </p:pic>
    </p:spTree>
    <p:extLst>
      <p:ext uri="{BB962C8B-B14F-4D97-AF65-F5344CB8AC3E}">
        <p14:creationId xmlns:p14="http://schemas.microsoft.com/office/powerpoint/2010/main" val="2451928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2"/>
          </p:nvPr>
        </p:nvSpPr>
        <p:spPr>
          <a:xfrm>
            <a:off x="457200" y="990601"/>
            <a:ext cx="8235950" cy="685800"/>
          </a:xfrm>
        </p:spPr>
        <p:txBody>
          <a:bodyPr>
            <a:normAutofit/>
          </a:bodyPr>
          <a:lstStyle/>
          <a:p>
            <a:pPr marL="0" indent="0" eaLnBrk="1" hangingPunct="1">
              <a:spcBef>
                <a:spcPts val="600"/>
              </a:spcBef>
              <a:spcAft>
                <a:spcPts val="1200"/>
              </a:spcAft>
              <a:buNone/>
              <a:defRPr/>
            </a:pPr>
            <a:r>
              <a:rPr lang="en-US" dirty="0">
                <a:cs typeface="Arial" charset="0"/>
              </a:rPr>
              <a:t>Utilities &gt; Terminal app</a:t>
            </a:r>
          </a:p>
          <a:p>
            <a:pPr marL="228600" indent="-228600" eaLnBrk="1" hangingPunct="1">
              <a:spcBef>
                <a:spcPts val="600"/>
              </a:spcBef>
              <a:spcAft>
                <a:spcPts val="1200"/>
              </a:spcAft>
              <a:buFontTx/>
              <a:buChar char="•"/>
              <a:defRPr/>
            </a:pPr>
            <a:endParaRPr lang="en-US" sz="2800" dirty="0">
              <a:cs typeface="Arial" charset="0"/>
            </a:endParaRPr>
          </a:p>
          <a:p>
            <a:pPr eaLnBrk="1" hangingPunct="1">
              <a:spcBef>
                <a:spcPts val="600"/>
              </a:spcBef>
              <a:spcAft>
                <a:spcPts val="1200"/>
              </a:spcAft>
              <a:defRPr/>
            </a:pPr>
            <a:endParaRPr lang="en-US" sz="2800" dirty="0">
              <a:cs typeface="Arial" charset="0"/>
            </a:endParaRPr>
          </a:p>
        </p:txBody>
      </p:sp>
      <p:pic>
        <p:nvPicPr>
          <p:cNvPr id="2" name="Picture 1"/>
          <p:cNvPicPr>
            <a:picLocks noChangeAspect="1"/>
          </p:cNvPicPr>
          <p:nvPr/>
        </p:nvPicPr>
        <p:blipFill>
          <a:blip r:embed="rId3"/>
          <a:stretch>
            <a:fillRect/>
          </a:stretch>
        </p:blipFill>
        <p:spPr>
          <a:xfrm>
            <a:off x="736399" y="1408502"/>
            <a:ext cx="7932472" cy="4490273"/>
          </a:xfrm>
          <a:prstGeom prst="rect">
            <a:avLst/>
          </a:prstGeom>
        </p:spPr>
      </p:pic>
    </p:spTree>
    <p:extLst>
      <p:ext uri="{BB962C8B-B14F-4D97-AF65-F5344CB8AC3E}">
        <p14:creationId xmlns:p14="http://schemas.microsoft.com/office/powerpoint/2010/main" val="3476533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Outline</a:t>
            </a:r>
          </a:p>
        </p:txBody>
      </p:sp>
      <p:sp>
        <p:nvSpPr>
          <p:cNvPr id="3" name="Content Placeholder 2"/>
          <p:cNvSpPr>
            <a:spLocks noGrp="1"/>
          </p:cNvSpPr>
          <p:nvPr>
            <p:ph idx="1"/>
          </p:nvPr>
        </p:nvSpPr>
        <p:spPr>
          <a:xfrm>
            <a:off x="457200" y="1447800"/>
            <a:ext cx="7886700" cy="4729163"/>
          </a:xfrm>
        </p:spPr>
        <p:txBody>
          <a:bodyPr>
            <a:normAutofit lnSpcReduction="10000"/>
          </a:bodyPr>
          <a:lstStyle/>
          <a:p>
            <a:pPr lvl="1"/>
            <a:r>
              <a:rPr lang="en-US" dirty="0">
                <a:latin typeface="Arial" panose="020B0604020202020204" pitchFamily="34" charset="0"/>
                <a:cs typeface="Arial" panose="020B0604020202020204" pitchFamily="34" charset="0"/>
              </a:rPr>
              <a:t>UNIX</a:t>
            </a:r>
          </a:p>
          <a:p>
            <a:pPr lvl="1"/>
            <a:r>
              <a:rPr lang="en-US" dirty="0">
                <a:latin typeface="Arial" panose="020B0604020202020204" pitchFamily="34" charset="0"/>
                <a:cs typeface="Arial" panose="020B0604020202020204" pitchFamily="34" charset="0"/>
              </a:rPr>
              <a:t>Terminal emulation/logging in</a:t>
            </a:r>
          </a:p>
          <a:p>
            <a:pPr marL="1200150" lvl="2" indent="-285750">
              <a:buFont typeface=".AppleSystemUIFont"/>
              <a:buChar char="-"/>
            </a:pPr>
            <a:r>
              <a:rPr lang="en-US" dirty="0">
                <a:latin typeface="Arial" panose="020B0604020202020204" pitchFamily="34" charset="0"/>
                <a:cs typeface="Arial" panose="020B0604020202020204" pitchFamily="34" charset="0"/>
              </a:rPr>
              <a:t>OOD</a:t>
            </a:r>
          </a:p>
          <a:p>
            <a:pPr marL="1200150" lvl="2" indent="-285750">
              <a:buFont typeface=".AppleSystemUIFont"/>
              <a:buChar char="-"/>
            </a:pPr>
            <a:r>
              <a:rPr lang="en-US" dirty="0" err="1">
                <a:latin typeface="Arial" panose="020B0604020202020204" pitchFamily="34" charset="0"/>
                <a:cs typeface="Arial" panose="020B0604020202020204" pitchFamily="34" charset="0"/>
              </a:rPr>
              <a:t>MobaXterm</a:t>
            </a:r>
            <a:r>
              <a:rPr lang="en-US" dirty="0">
                <a:latin typeface="Arial" panose="020B0604020202020204" pitchFamily="34" charset="0"/>
                <a:cs typeface="Arial" panose="020B0604020202020204" pitchFamily="34" charset="0"/>
              </a:rPr>
              <a:t> – PC (</a:t>
            </a:r>
            <a:r>
              <a:rPr lang="en-US" dirty="0" err="1">
                <a:latin typeface="Arial" panose="020B0604020202020204" pitchFamily="34" charset="0"/>
                <a:cs typeface="Arial" panose="020B0604020202020204" pitchFamily="34" charset="0"/>
              </a:rPr>
              <a:t>ssh</a:t>
            </a:r>
            <a:r>
              <a:rPr lang="en-US" dirty="0">
                <a:latin typeface="Arial" panose="020B0604020202020204" pitchFamily="34" charset="0"/>
                <a:cs typeface="Arial" panose="020B0604020202020204" pitchFamily="34" charset="0"/>
              </a:rPr>
              <a:t>, shell, SFTP)</a:t>
            </a:r>
          </a:p>
          <a:p>
            <a:pPr marL="1200150" lvl="2" indent="-285750">
              <a:buFont typeface=".AppleSystemUIFont"/>
              <a:buChar char="-"/>
            </a:pPr>
            <a:r>
              <a:rPr lang="en-US" dirty="0">
                <a:latin typeface="Arial" panose="020B0604020202020204" pitchFamily="34" charset="0"/>
                <a:cs typeface="Arial" panose="020B0604020202020204" pitchFamily="34" charset="0"/>
              </a:rPr>
              <a:t>Terminal/SSH - Mac</a:t>
            </a:r>
          </a:p>
          <a:p>
            <a:pPr marL="742950" lvl="1" indent="-285750"/>
            <a:r>
              <a:rPr lang="en-US" dirty="0">
                <a:latin typeface="Arial" panose="020B0604020202020204" pitchFamily="34" charset="0"/>
                <a:cs typeface="Arial" panose="020B0604020202020204" pitchFamily="34" charset="0"/>
              </a:rPr>
              <a:t>Basic Unix commands</a:t>
            </a:r>
          </a:p>
          <a:p>
            <a:pPr marL="742950" lvl="1" indent="-285750"/>
            <a:r>
              <a:rPr lang="en-US" dirty="0">
                <a:latin typeface="Arial" panose="020B0604020202020204" pitchFamily="34" charset="0"/>
                <a:cs typeface="Arial" panose="020B0604020202020204" pitchFamily="34" charset="0"/>
              </a:rPr>
              <a:t>Directories and files</a:t>
            </a:r>
          </a:p>
          <a:p>
            <a:pPr marL="742950" lvl="1" indent="-285750"/>
            <a:r>
              <a:rPr lang="en-US" dirty="0">
                <a:latin typeface="Arial" panose="020B0604020202020204" pitchFamily="34" charset="0"/>
                <a:cs typeface="Arial" panose="020B0604020202020204" pitchFamily="34" charset="0"/>
              </a:rPr>
              <a:t>File editing</a:t>
            </a:r>
          </a:p>
          <a:p>
            <a:pPr marL="742950" lvl="1" indent="-285750"/>
            <a:r>
              <a:rPr lang="en-US" dirty="0">
                <a:latin typeface="Arial" panose="020B0604020202020204" pitchFamily="34" charset="0"/>
                <a:cs typeface="Arial" panose="020B0604020202020204" pitchFamily="34" charset="0"/>
              </a:rPr>
              <a:t>File transfer</a:t>
            </a:r>
          </a:p>
          <a:p>
            <a:pPr marL="1200150" lvl="2" indent="-285750">
              <a:buFont typeface=".AppleSystemUIFont"/>
              <a:buChar char="-"/>
            </a:pPr>
            <a:r>
              <a:rPr lang="en-US" dirty="0">
                <a:latin typeface="Arial" panose="020B0604020202020204" pitchFamily="34" charset="0"/>
                <a:cs typeface="Arial" panose="020B0604020202020204" pitchFamily="34" charset="0"/>
              </a:rPr>
              <a:t> File transfer tool</a:t>
            </a:r>
          </a:p>
          <a:p>
            <a:pPr marL="742950" lvl="1" indent="-285750"/>
            <a:r>
              <a:rPr lang="en-US" dirty="0">
                <a:latin typeface="Arial" panose="020B0604020202020204" pitchFamily="34" charset="0"/>
                <a:cs typeface="Arial" panose="020B0604020202020204" pitchFamily="34" charset="0"/>
              </a:rPr>
              <a:t>Modules -How to load modules</a:t>
            </a:r>
          </a:p>
          <a:p>
            <a:pPr marL="742950" lvl="1" indent="-285750"/>
            <a:r>
              <a:rPr lang="en-US" dirty="0" err="1">
                <a:latin typeface="Arial" panose="020B0604020202020204" pitchFamily="34" charset="0"/>
                <a:cs typeface="Arial" panose="020B0604020202020204" pitchFamily="34" charset="0"/>
              </a:rPr>
              <a:t>Slurm</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Practical</a:t>
            </a:r>
          </a:p>
        </p:txBody>
      </p:sp>
    </p:spTree>
    <p:extLst>
      <p:ext uri="{BB962C8B-B14F-4D97-AF65-F5344CB8AC3E}">
        <p14:creationId xmlns:p14="http://schemas.microsoft.com/office/powerpoint/2010/main" val="3734568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2"/>
          </p:nvPr>
        </p:nvSpPr>
        <p:spPr>
          <a:xfrm>
            <a:off x="609600" y="572892"/>
            <a:ext cx="8235950" cy="493908"/>
          </a:xfrm>
        </p:spPr>
        <p:txBody>
          <a:bodyPr>
            <a:noAutofit/>
          </a:bodyPr>
          <a:lstStyle/>
          <a:p>
            <a:pPr marL="0" indent="0" eaLnBrk="1" hangingPunct="1">
              <a:spcBef>
                <a:spcPts val="600"/>
              </a:spcBef>
              <a:spcAft>
                <a:spcPts val="1200"/>
              </a:spcAft>
              <a:buNone/>
              <a:defRPr/>
            </a:pPr>
            <a:r>
              <a:rPr lang="en-US" dirty="0">
                <a:cs typeface="Arial" charset="0"/>
              </a:rPr>
              <a:t>Connect using  </a:t>
            </a:r>
            <a:r>
              <a:rPr lang="en-US" dirty="0" err="1">
                <a:solidFill>
                  <a:srgbClr val="FF0000"/>
                </a:solidFill>
                <a:latin typeface="Courier New" panose="02070309020205020404" pitchFamily="49" charset="0"/>
                <a:cs typeface="Courier New" panose="02070309020205020404" pitchFamily="49" charset="0"/>
              </a:rPr>
              <a:t>ssh</a:t>
            </a:r>
            <a:r>
              <a:rPr lang="en-US" dirty="0">
                <a:solidFill>
                  <a:srgbClr val="FF0000"/>
                </a:solidFill>
                <a:latin typeface="Courier New" panose="02070309020205020404" pitchFamily="49" charset="0"/>
                <a:cs typeface="Courier New" panose="02070309020205020404" pitchFamily="49" charset="0"/>
              </a:rPr>
              <a:t> –Y </a:t>
            </a:r>
            <a:r>
              <a:rPr lang="en-US" dirty="0" err="1">
                <a:solidFill>
                  <a:srgbClr val="FF0000"/>
                </a:solidFill>
                <a:latin typeface="Courier New" panose="02070309020205020404" pitchFamily="49" charset="0"/>
                <a:cs typeface="Courier New" panose="02070309020205020404" pitchFamily="49" charset="0"/>
              </a:rPr>
              <a:t>username@rivanna.hpc.virginia.edu</a:t>
            </a:r>
            <a:endParaRPr lang="en-US" dirty="0">
              <a:solidFill>
                <a:srgbClr val="FF0000"/>
              </a:solidFill>
              <a:latin typeface="Courier New" panose="02070309020205020404" pitchFamily="49" charset="0"/>
              <a:cs typeface="Courier New" panose="02070309020205020404" pitchFamily="49" charset="0"/>
            </a:endParaRPr>
          </a:p>
          <a:p>
            <a:pPr marL="228600" indent="-228600" eaLnBrk="1" hangingPunct="1">
              <a:spcBef>
                <a:spcPts val="600"/>
              </a:spcBef>
              <a:spcAft>
                <a:spcPts val="1200"/>
              </a:spcAft>
              <a:buFontTx/>
              <a:buChar char="•"/>
              <a:defRPr/>
            </a:pPr>
            <a:endParaRPr lang="en-US" dirty="0">
              <a:latin typeface="Courier New" panose="02070309020205020404" pitchFamily="49" charset="0"/>
              <a:cs typeface="Courier New" panose="02070309020205020404" pitchFamily="49" charset="0"/>
            </a:endParaRPr>
          </a:p>
          <a:p>
            <a:pPr eaLnBrk="1" hangingPunct="1">
              <a:spcBef>
                <a:spcPts val="600"/>
              </a:spcBef>
              <a:spcAft>
                <a:spcPts val="1200"/>
              </a:spcAft>
              <a:defRPr/>
            </a:pPr>
            <a:endParaRPr lang="en-US"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3BEFA773-9516-2343-8208-101502999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50" y="914400"/>
            <a:ext cx="7543800" cy="4653346"/>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A1645876-F119-1740-A158-60D0F1D01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6693" y="2209800"/>
            <a:ext cx="6977307" cy="4303908"/>
          </a:xfrm>
          <a:prstGeom prst="rect">
            <a:avLst/>
          </a:prstGeom>
        </p:spPr>
      </p:pic>
    </p:spTree>
    <p:extLst>
      <p:ext uri="{BB962C8B-B14F-4D97-AF65-F5344CB8AC3E}">
        <p14:creationId xmlns:p14="http://schemas.microsoft.com/office/powerpoint/2010/main" val="2813838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Command-Line basics</a:t>
            </a:r>
          </a:p>
        </p:txBody>
      </p:sp>
    </p:spTree>
    <p:extLst>
      <p:ext uri="{BB962C8B-B14F-4D97-AF65-F5344CB8AC3E}">
        <p14:creationId xmlns:p14="http://schemas.microsoft.com/office/powerpoint/2010/main" val="2375808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descr="26446.strip.gif"/>
          <p:cNvPicPr>
            <a:picLocks noGrp="1" noChangeAspect="1"/>
          </p:cNvPicPr>
          <p:nvPr>
            <p:ph idx="1"/>
          </p:nvPr>
        </p:nvPicPr>
        <p:blipFill rotWithShape="1">
          <a:blip r:embed="rId2">
            <a:extLst>
              <a:ext uri="{28A0092B-C50C-407E-A947-70E740481C1C}">
                <a14:useLocalDpi xmlns:a14="http://schemas.microsoft.com/office/drawing/2010/main" val="0"/>
              </a:ext>
            </a:extLst>
          </a:blip>
          <a:srcRect l="1438" t="-9321" r="1861"/>
          <a:stretch/>
        </p:blipFill>
        <p:spPr>
          <a:xfrm>
            <a:off x="642071" y="2057400"/>
            <a:ext cx="7859857" cy="2721218"/>
          </a:xfrm>
        </p:spPr>
      </p:pic>
      <p:sp>
        <p:nvSpPr>
          <p:cNvPr id="5" name="TextBox 4"/>
          <p:cNvSpPr txBox="1"/>
          <p:nvPr/>
        </p:nvSpPr>
        <p:spPr>
          <a:xfrm>
            <a:off x="990600" y="5257800"/>
            <a:ext cx="2877711" cy="369332"/>
          </a:xfrm>
          <a:prstGeom prst="rect">
            <a:avLst/>
          </a:prstGeom>
          <a:noFill/>
        </p:spPr>
        <p:txBody>
          <a:bodyPr wrap="none" rtlCol="0">
            <a:spAutoFit/>
          </a:bodyPr>
          <a:lstStyle/>
          <a:p>
            <a:r>
              <a:rPr lang="en-US" i="1" dirty="0"/>
              <a:t>Dilbert</a:t>
            </a:r>
            <a:r>
              <a:rPr lang="en-US" dirty="0"/>
              <a:t>, November 9, 1993</a:t>
            </a:r>
          </a:p>
        </p:txBody>
      </p:sp>
    </p:spTree>
    <p:extLst>
      <p:ext uri="{BB962C8B-B14F-4D97-AF65-F5344CB8AC3E}">
        <p14:creationId xmlns:p14="http://schemas.microsoft.com/office/powerpoint/2010/main" val="1033725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4000" dirty="0"/>
              <a:t>NAVIGATION SHELL</a:t>
            </a:r>
          </a:p>
        </p:txBody>
      </p:sp>
      <p:sp>
        <p:nvSpPr>
          <p:cNvPr id="5" name="Content Placeholder 4"/>
          <p:cNvSpPr>
            <a:spLocks noGrp="1"/>
          </p:cNvSpPr>
          <p:nvPr>
            <p:ph idx="1"/>
          </p:nvPr>
        </p:nvSpPr>
        <p:spPr>
          <a:xfrm>
            <a:off x="457200" y="1752600"/>
            <a:ext cx="8229600" cy="3276600"/>
          </a:xfrm>
        </p:spPr>
        <p:txBody>
          <a:bodyPr>
            <a:noAutofit/>
          </a:bodyPr>
          <a:lstStyle/>
          <a:p>
            <a:r>
              <a:rPr lang="en-US" sz="2400" dirty="0">
                <a:latin typeface="Arial" panose="020B0604020202020204" pitchFamily="34" charset="0"/>
                <a:cs typeface="Arial" panose="020B0604020202020204" pitchFamily="34" charset="0"/>
              </a:rPr>
              <a:t>Let’s run our first command</a:t>
            </a:r>
          </a:p>
          <a:p>
            <a:endParaRPr lang="en-US" sz="2000" b="1" dirty="0">
              <a:latin typeface="Arial" panose="020B0604020202020204" pitchFamily="34" charset="0"/>
              <a:cs typeface="Arial" panose="020B0604020202020204" pitchFamily="34" charset="0"/>
            </a:endParaRPr>
          </a:p>
          <a:p>
            <a:pPr marL="0" indent="0">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pwd</a:t>
            </a:r>
            <a:r>
              <a:rPr lang="en-US" sz="2000" dirty="0">
                <a:latin typeface="Courier New" panose="02070309020205020404" pitchFamily="49" charset="0"/>
                <a:cs typeface="Courier New" panose="02070309020205020404" pitchFamily="49" charset="0"/>
              </a:rPr>
              <a:t> </a:t>
            </a:r>
            <a:r>
              <a:rPr lang="en-US" sz="2000" i="1" dirty="0">
                <a:latin typeface="Arial" panose="020B0604020202020204" pitchFamily="34" charset="0"/>
                <a:cs typeface="Arial" panose="020B0604020202020204" pitchFamily="34" charset="0"/>
              </a:rPr>
              <a:t>(</a:t>
            </a:r>
            <a:r>
              <a:rPr lang="en-US" sz="2000" i="1" u="sng" dirty="0">
                <a:latin typeface="Arial" panose="020B0604020202020204" pitchFamily="34" charset="0"/>
                <a:cs typeface="Arial" panose="020B0604020202020204" pitchFamily="34" charset="0"/>
              </a:rPr>
              <a:t>p</a:t>
            </a:r>
            <a:r>
              <a:rPr lang="en-US" sz="2000" i="1" dirty="0">
                <a:latin typeface="Arial" panose="020B0604020202020204" pitchFamily="34" charset="0"/>
                <a:cs typeface="Arial" panose="020B0604020202020204" pitchFamily="34" charset="0"/>
              </a:rPr>
              <a:t>rint </a:t>
            </a:r>
            <a:r>
              <a:rPr lang="en-US" sz="2000" i="1" u="sng" dirty="0">
                <a:latin typeface="Arial" panose="020B0604020202020204" pitchFamily="34" charset="0"/>
                <a:cs typeface="Arial" panose="020B0604020202020204" pitchFamily="34" charset="0"/>
              </a:rPr>
              <a:t>w</a:t>
            </a:r>
            <a:r>
              <a:rPr lang="en-US" sz="2000" i="1" dirty="0">
                <a:latin typeface="Arial" panose="020B0604020202020204" pitchFamily="34" charset="0"/>
                <a:cs typeface="Arial" panose="020B0604020202020204" pitchFamily="34" charset="0"/>
              </a:rPr>
              <a:t>orking </a:t>
            </a:r>
            <a:r>
              <a:rPr lang="en-US" sz="2000" i="1" u="sng" dirty="0">
                <a:latin typeface="Arial" panose="020B0604020202020204" pitchFamily="34" charset="0"/>
                <a:cs typeface="Arial" panose="020B0604020202020204" pitchFamily="34" charset="0"/>
              </a:rPr>
              <a:t>d</a:t>
            </a:r>
            <a:r>
              <a:rPr lang="en-US" sz="2000" i="1" dirty="0">
                <a:latin typeface="Arial" panose="020B0604020202020204" pitchFamily="34" charset="0"/>
                <a:cs typeface="Arial" panose="020B0604020202020204" pitchFamily="34" charset="0"/>
              </a:rPr>
              <a:t>irectory)</a:t>
            </a:r>
            <a:r>
              <a:rPr lang="en-US" sz="2000" dirty="0">
                <a:latin typeface="Arial" panose="020B0604020202020204" pitchFamily="34" charset="0"/>
                <a:cs typeface="Arial" panose="020B0604020202020204" pitchFamily="34" charset="0"/>
              </a:rPr>
              <a:t> </a:t>
            </a:r>
          </a:p>
          <a:p>
            <a:pPr marL="0" indent="0">
              <a:buNone/>
            </a:pPr>
            <a:r>
              <a:rPr lang="en-US" sz="2000" dirty="0">
                <a:latin typeface="Arial" panose="020B0604020202020204" pitchFamily="34" charset="0"/>
                <a:cs typeface="Arial" panose="020B0604020202020204" pitchFamily="34" charset="0"/>
              </a:rPr>
              <a:t>command: prints working directory</a:t>
            </a:r>
          </a:p>
          <a:p>
            <a:pPr marL="0" indent="0">
              <a:buNone/>
            </a:pPr>
            <a:r>
              <a:rPr lang="en-US" sz="2000" dirty="0">
                <a:latin typeface="Courier New" panose="02070309020205020404" pitchFamily="49" charset="0"/>
                <a:cs typeface="Courier New" panose="02070309020205020404" pitchFamily="49" charset="0"/>
              </a:rPr>
              <a:t>/home/username  </a:t>
            </a:r>
            <a:r>
              <a:rPr lang="en-US" sz="2000" dirty="0">
                <a:solidFill>
                  <a:srgbClr val="FF0000"/>
                </a:solidFill>
                <a:latin typeface="Arial" panose="020B0604020202020204" pitchFamily="34" charset="0"/>
                <a:cs typeface="Arial" panose="020B0604020202020204" pitchFamily="34" charset="0"/>
              </a:rPr>
              <a:t># username should be your UVA computing ID</a:t>
            </a:r>
          </a:p>
          <a:p>
            <a:pPr marL="0" indent="0">
              <a:buNone/>
            </a:pPr>
            <a:r>
              <a:rPr lang="en-US" sz="2000" dirty="0"/>
              <a:t> </a:t>
            </a:r>
          </a:p>
          <a:p>
            <a:pPr marL="0" indent="0" algn="ctr">
              <a:buNone/>
            </a:pPr>
            <a:r>
              <a:rPr lang="en-US" sz="2000" dirty="0">
                <a:latin typeface="Arial" panose="020B0604020202020204" pitchFamily="34" charset="0"/>
                <a:cs typeface="Arial" panose="020B0604020202020204" pitchFamily="34" charset="0"/>
              </a:rPr>
              <a:t> </a:t>
            </a:r>
          </a:p>
          <a:p>
            <a:pPr marL="0" indent="0" algn="ctr">
              <a:buNone/>
            </a:pPr>
            <a:r>
              <a:rPr lang="en-US" sz="2000" dirty="0">
                <a:latin typeface="Arial" panose="020B0604020202020204" pitchFamily="34" charset="0"/>
                <a:cs typeface="Arial" panose="020B0604020202020204" pitchFamily="34" charset="0"/>
              </a:rPr>
              <a:t>Know where you are!</a:t>
            </a:r>
          </a:p>
          <a:p>
            <a:pPr marL="0" indent="0">
              <a:buNone/>
            </a:pPr>
            <a:r>
              <a:rPr lang="en-US" sz="2000" dirty="0"/>
              <a:t> </a:t>
            </a:r>
          </a:p>
          <a:p>
            <a:pPr marL="0" indent="0">
              <a:buNone/>
            </a:pPr>
            <a:endParaRPr lang="en-US" sz="2000" dirty="0"/>
          </a:p>
        </p:txBody>
      </p:sp>
      <p:sp>
        <p:nvSpPr>
          <p:cNvPr id="3" name="Slide Number Placeholder 2"/>
          <p:cNvSpPr>
            <a:spLocks noGrp="1"/>
          </p:cNvSpPr>
          <p:nvPr>
            <p:ph type="sldNum" sz="quarter" idx="12"/>
          </p:nvPr>
        </p:nvSpPr>
        <p:spPr/>
        <p:txBody>
          <a:bodyPr/>
          <a:lstStyle/>
          <a:p>
            <a:fld id="{6C64D4D5-0555-7749-B33C-202EDD56D6C7}" type="slidenum">
              <a:rPr lang="en-US" smtClean="0"/>
              <a:t>23</a:t>
            </a:fld>
            <a:endParaRPr lang="en-US"/>
          </a:p>
        </p:txBody>
      </p:sp>
      <p:sp>
        <p:nvSpPr>
          <p:cNvPr id="7" name="Rectangle 6"/>
          <p:cNvSpPr/>
          <p:nvPr/>
        </p:nvSpPr>
        <p:spPr>
          <a:xfrm>
            <a:off x="1447800" y="5156761"/>
            <a:ext cx="6000067" cy="646331"/>
          </a:xfrm>
          <a:prstGeom prst="rect">
            <a:avLst/>
          </a:prstGeom>
          <a:ln>
            <a:solidFill>
              <a:schemeClr val="tx1"/>
            </a:solidFill>
          </a:ln>
        </p:spPr>
        <p:txBody>
          <a:bodyPr wrap="square">
            <a:spAutoFit/>
          </a:bodyPr>
          <a:lstStyle/>
          <a:p>
            <a:r>
              <a:rPr lang="en-US" dirty="0">
                <a:latin typeface="Courier New"/>
                <a:cs typeface="Courier New"/>
              </a:rPr>
              <a:t>$ </a:t>
            </a:r>
            <a:r>
              <a:rPr lang="en-US" b="1" dirty="0" err="1">
                <a:latin typeface="Courier New"/>
                <a:cs typeface="Courier New"/>
              </a:rPr>
              <a:t>pwd</a:t>
            </a:r>
            <a:endParaRPr lang="en-US" b="1" dirty="0">
              <a:latin typeface="Courier New"/>
              <a:cs typeface="Courier New"/>
            </a:endParaRPr>
          </a:p>
          <a:p>
            <a:r>
              <a:rPr lang="en-US" dirty="0">
                <a:latin typeface="Courier New"/>
                <a:cs typeface="Courier New"/>
              </a:rPr>
              <a:t>/home/gka6a</a:t>
            </a:r>
          </a:p>
        </p:txBody>
      </p:sp>
    </p:spTree>
    <p:extLst>
      <p:ext uri="{BB962C8B-B14F-4D97-AF65-F5344CB8AC3E}">
        <p14:creationId xmlns:p14="http://schemas.microsoft.com/office/powerpoint/2010/main" val="242608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777240" y="310896"/>
            <a:ext cx="7891272" cy="1325880"/>
          </a:xfrm>
          <a:prstGeom prst="rect">
            <a:avLst/>
          </a:prstGeom>
        </p:spPr>
        <p:txBody>
          <a:bodyPr>
            <a:normAutofit/>
          </a:bodyPr>
          <a:lstStyle/>
          <a:p>
            <a:pPr>
              <a:defRPr/>
            </a:pPr>
            <a:r>
              <a:rPr lang="en-US" sz="4000" dirty="0"/>
              <a:t>FIRST LOOK – </a:t>
            </a:r>
            <a:r>
              <a:rPr lang="en-US" sz="3200" cap="none" dirty="0"/>
              <a:t>Let’s grab some files</a:t>
            </a:r>
            <a:endParaRPr lang="en-US" sz="4000" dirty="0"/>
          </a:p>
        </p:txBody>
      </p:sp>
      <p:sp>
        <p:nvSpPr>
          <p:cNvPr id="10" name="Text Placeholder 9"/>
          <p:cNvSpPr>
            <a:spLocks noGrp="1"/>
          </p:cNvSpPr>
          <p:nvPr>
            <p:ph type="body" idx="12"/>
          </p:nvPr>
        </p:nvSpPr>
        <p:spPr>
          <a:xfrm>
            <a:off x="685800" y="1508125"/>
            <a:ext cx="8153400" cy="4664075"/>
          </a:xfrm>
        </p:spPr>
        <p:txBody>
          <a:bodyPr anchor="ctr">
            <a:normAutofit fontScale="25000" lnSpcReduction="20000"/>
          </a:bodyPr>
          <a:lstStyle/>
          <a:p>
            <a:pPr marL="228600" indent="-228600">
              <a:spcBef>
                <a:spcPts val="600"/>
              </a:spcBef>
              <a:buFontTx/>
              <a:buChar char="•"/>
              <a:defRPr/>
            </a:pPr>
            <a:endParaRPr lang="en-US" sz="8000" dirty="0">
              <a:cs typeface="Arial" charset="0"/>
            </a:endParaRPr>
          </a:p>
          <a:p>
            <a:pPr marL="228600" indent="-228600">
              <a:spcBef>
                <a:spcPts val="600"/>
              </a:spcBef>
              <a:buFontTx/>
              <a:buChar char="•"/>
              <a:defRPr/>
            </a:pPr>
            <a:endParaRPr lang="en-US" sz="8000" dirty="0">
              <a:cs typeface="Arial" charset="0"/>
            </a:endParaRPr>
          </a:p>
          <a:p>
            <a:pPr marL="0" indent="0">
              <a:buNone/>
            </a:pPr>
            <a:endParaRPr lang="en-US" sz="8000" dirty="0">
              <a:cs typeface="Arial" charset="0"/>
            </a:endParaRPr>
          </a:p>
          <a:p>
            <a:pPr marL="0" indent="0">
              <a:buNone/>
            </a:pPr>
            <a:br>
              <a:rPr lang="en-US" sz="8000" dirty="0">
                <a:cs typeface="Arial" charset="0"/>
              </a:rPr>
            </a:br>
            <a:r>
              <a:rPr lang="en-US" sz="8000" dirty="0">
                <a:cs typeface="Arial" charset="0"/>
              </a:rPr>
              <a:t>	</a:t>
            </a:r>
            <a:br>
              <a:rPr lang="en-US" sz="8000" dirty="0">
                <a:cs typeface="Arial" charset="0"/>
              </a:rPr>
            </a:br>
            <a:r>
              <a:rPr lang="en-US" sz="7600" b="1" dirty="0">
                <a:latin typeface="Courier New" panose="02070309020205020404" pitchFamily="49" charset="0"/>
                <a:cs typeface="Courier New" panose="02070309020205020404" pitchFamily="49" charset="0"/>
              </a:rPr>
              <a:t>$ cp -r /share/resources/tutorials/</a:t>
            </a:r>
            <a:r>
              <a:rPr lang="en-US" sz="7600" b="1" dirty="0" err="1">
                <a:latin typeface="Courier New" panose="02070309020205020404" pitchFamily="49" charset="0"/>
                <a:cs typeface="Courier New" panose="02070309020205020404" pitchFamily="49" charset="0"/>
              </a:rPr>
              <a:t>rivanna</a:t>
            </a:r>
            <a:r>
              <a:rPr lang="en-US" sz="7600" b="1" dirty="0">
                <a:latin typeface="Courier New" panose="02070309020205020404" pitchFamily="49" charset="0"/>
                <a:cs typeface="Courier New" panose="02070309020205020404" pitchFamily="49" charset="0"/>
              </a:rPr>
              <a:t>-cl ./</a:t>
            </a:r>
          </a:p>
          <a:p>
            <a:pPr marL="0" indent="0" algn="ctr">
              <a:spcBef>
                <a:spcPts val="600"/>
              </a:spcBef>
              <a:buNone/>
              <a:defRPr/>
            </a:pPr>
            <a:endParaRPr lang="en-US" sz="8000" dirty="0">
              <a:latin typeface="Courier New" panose="02070309020205020404" pitchFamily="49" charset="0"/>
              <a:cs typeface="Courier New" panose="02070309020205020404" pitchFamily="49" charset="0"/>
            </a:endParaRPr>
          </a:p>
          <a:p>
            <a:pPr marL="0" indent="0" algn="ctr">
              <a:spcBef>
                <a:spcPts val="600"/>
              </a:spcBef>
              <a:spcAft>
                <a:spcPts val="1200"/>
              </a:spcAft>
              <a:buNone/>
              <a:defRPr/>
            </a:pPr>
            <a:endParaRPr lang="en-US" sz="8000" dirty="0">
              <a:latin typeface="Courier New" panose="02070309020205020404" pitchFamily="49" charset="0"/>
              <a:ea typeface="Arial" charset="0"/>
              <a:cs typeface="Courier New" panose="02070309020205020404" pitchFamily="49" charset="0"/>
            </a:endParaRPr>
          </a:p>
          <a:p>
            <a:pPr marL="0" indent="0" algn="ctr">
              <a:spcBef>
                <a:spcPts val="600"/>
              </a:spcBef>
              <a:spcAft>
                <a:spcPts val="1200"/>
              </a:spcAft>
              <a:buNone/>
              <a:defRPr/>
            </a:pPr>
            <a:endParaRPr lang="en-US" sz="8000" dirty="0">
              <a:latin typeface="Courier New" panose="02070309020205020404" pitchFamily="49" charset="0"/>
              <a:ea typeface="Arial" charset="0"/>
              <a:cs typeface="Courier New" panose="02070309020205020404" pitchFamily="49" charset="0"/>
            </a:endParaRPr>
          </a:p>
          <a:p>
            <a:pPr marL="0" indent="0" algn="ctr">
              <a:spcBef>
                <a:spcPts val="600"/>
              </a:spcBef>
              <a:spcAft>
                <a:spcPts val="1200"/>
              </a:spcAft>
              <a:buNone/>
              <a:defRPr/>
            </a:pPr>
            <a:endParaRPr lang="en-US" sz="8000" dirty="0">
              <a:latin typeface="Courier New" panose="02070309020205020404" pitchFamily="49" charset="0"/>
              <a:ea typeface="Arial" charset="0"/>
              <a:cs typeface="Courier New" panose="02070309020205020404" pitchFamily="49" charset="0"/>
            </a:endParaRPr>
          </a:p>
          <a:p>
            <a:pPr marL="0" indent="0" algn="ctr">
              <a:spcBef>
                <a:spcPts val="600"/>
              </a:spcBef>
              <a:spcAft>
                <a:spcPts val="1200"/>
              </a:spcAft>
              <a:buNone/>
              <a:defRPr/>
            </a:pPr>
            <a:endParaRPr lang="en-US" sz="8000" dirty="0">
              <a:solidFill>
                <a:srgbClr val="FF0000"/>
              </a:solidFill>
              <a:latin typeface="Arial" charset="0"/>
              <a:ea typeface="Arial" charset="0"/>
              <a:cs typeface="Arial" charset="0"/>
            </a:endParaRPr>
          </a:p>
          <a:p>
            <a:pPr marL="0" indent="0" algn="ctr">
              <a:spcBef>
                <a:spcPts val="600"/>
              </a:spcBef>
              <a:spcAft>
                <a:spcPts val="1200"/>
              </a:spcAft>
              <a:buNone/>
              <a:defRPr/>
            </a:pPr>
            <a:r>
              <a:rPr lang="en-US" sz="8000" dirty="0">
                <a:solidFill>
                  <a:srgbClr val="FF0000"/>
                </a:solidFill>
                <a:latin typeface="Arial" charset="0"/>
                <a:ea typeface="Arial" charset="0"/>
                <a:cs typeface="Arial" charset="0"/>
              </a:rPr>
              <a:t>Spaces separate these parts!</a:t>
            </a:r>
            <a:br>
              <a:rPr lang="en-US" sz="8000"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marL="400050" lvl="1" indent="0">
              <a:spcBef>
                <a:spcPts val="600"/>
              </a:spcBef>
              <a:spcAft>
                <a:spcPts val="1200"/>
              </a:spcAft>
              <a:buNone/>
              <a:defRPr/>
            </a:pPr>
            <a:endParaRPr lang="en-US" dirty="0">
              <a:latin typeface="Courier New" panose="02070309020205020404" pitchFamily="49" charset="0"/>
              <a:cs typeface="Courier New" panose="02070309020205020404" pitchFamily="49" charset="0"/>
            </a:endParaRPr>
          </a:p>
        </p:txBody>
      </p:sp>
      <p:sp>
        <p:nvSpPr>
          <p:cNvPr id="5" name="TextBox 4"/>
          <p:cNvSpPr txBox="1"/>
          <p:nvPr/>
        </p:nvSpPr>
        <p:spPr>
          <a:xfrm>
            <a:off x="896233" y="3623846"/>
            <a:ext cx="57259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cmd</a:t>
            </a:r>
          </a:p>
        </p:txBody>
      </p:sp>
      <p:sp>
        <p:nvSpPr>
          <p:cNvPr id="6" name="TextBox 5"/>
          <p:cNvSpPr txBox="1"/>
          <p:nvPr/>
        </p:nvSpPr>
        <p:spPr>
          <a:xfrm>
            <a:off x="896112" y="4233446"/>
            <a:ext cx="1489842"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Options/Flags</a:t>
            </a:r>
          </a:p>
        </p:txBody>
      </p:sp>
      <p:sp>
        <p:nvSpPr>
          <p:cNvPr id="9" name="TextBox 8"/>
          <p:cNvSpPr txBox="1"/>
          <p:nvPr/>
        </p:nvSpPr>
        <p:spPr>
          <a:xfrm>
            <a:off x="4748387" y="3871290"/>
            <a:ext cx="117692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Arguments</a:t>
            </a:r>
          </a:p>
        </p:txBody>
      </p:sp>
      <p:cxnSp>
        <p:nvCxnSpPr>
          <p:cNvPr id="12" name="Straight Arrow Connector 11"/>
          <p:cNvCxnSpPr>
            <a:cxnSpLocks/>
          </p:cNvCxnSpPr>
          <p:nvPr/>
        </p:nvCxnSpPr>
        <p:spPr>
          <a:xfrm flipV="1">
            <a:off x="1200912" y="3355066"/>
            <a:ext cx="0" cy="302534"/>
          </a:xfrm>
          <a:prstGeom prst="straightConnector1">
            <a:avLst/>
          </a:prstGeom>
          <a:ln w="2222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cxnSpLocks/>
          </p:cNvCxnSpPr>
          <p:nvPr/>
        </p:nvCxnSpPr>
        <p:spPr>
          <a:xfrm flipV="1">
            <a:off x="1658112" y="3250106"/>
            <a:ext cx="0" cy="968270"/>
          </a:xfrm>
          <a:prstGeom prst="straightConnector1">
            <a:avLst/>
          </a:prstGeom>
          <a:ln w="2222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Right Brace 12">
            <a:extLst>
              <a:ext uri="{FF2B5EF4-FFF2-40B4-BE49-F238E27FC236}">
                <a16:creationId xmlns:a16="http://schemas.microsoft.com/office/drawing/2014/main" id="{6762FB25-702B-6F45-AD4B-5569FD292FFA}"/>
              </a:ext>
            </a:extLst>
          </p:cNvPr>
          <p:cNvSpPr/>
          <p:nvPr/>
        </p:nvSpPr>
        <p:spPr>
          <a:xfrm rot="16200000">
            <a:off x="4803982" y="688008"/>
            <a:ext cx="258412" cy="3962402"/>
          </a:xfrm>
          <a:prstGeom prst="rightBrace">
            <a:avLst/>
          </a:prstGeom>
          <a:noFill/>
          <a:ln w="222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C7D48E74-7892-B64B-B2F2-7C08D888F552}"/>
              </a:ext>
            </a:extLst>
          </p:cNvPr>
          <p:cNvSpPr/>
          <p:nvPr/>
        </p:nvSpPr>
        <p:spPr>
          <a:xfrm rot="5400000">
            <a:off x="4281275" y="1593114"/>
            <a:ext cx="431926" cy="6592653"/>
          </a:xfrm>
          <a:prstGeom prst="rightBrac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853AA24-2838-4E4D-8033-E4D2EB0F4F29}"/>
              </a:ext>
            </a:extLst>
          </p:cNvPr>
          <p:cNvCxnSpPr>
            <a:cxnSpLocks/>
          </p:cNvCxnSpPr>
          <p:nvPr/>
        </p:nvCxnSpPr>
        <p:spPr>
          <a:xfrm>
            <a:off x="819912" y="2455116"/>
            <a:ext cx="0" cy="364284"/>
          </a:xfrm>
          <a:prstGeom prst="straightConnector1">
            <a:avLst/>
          </a:prstGeom>
          <a:ln w="2222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680718F8-52F9-3E4B-98D4-B701B3429E07}"/>
              </a:ext>
            </a:extLst>
          </p:cNvPr>
          <p:cNvSpPr txBox="1"/>
          <p:nvPr/>
        </p:nvSpPr>
        <p:spPr>
          <a:xfrm>
            <a:off x="619753" y="2108881"/>
            <a:ext cx="90441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Prompt </a:t>
            </a:r>
          </a:p>
        </p:txBody>
      </p:sp>
      <p:sp>
        <p:nvSpPr>
          <p:cNvPr id="15" name="Right Brace 14">
            <a:extLst>
              <a:ext uri="{FF2B5EF4-FFF2-40B4-BE49-F238E27FC236}">
                <a16:creationId xmlns:a16="http://schemas.microsoft.com/office/drawing/2014/main" id="{34E563ED-98EA-DA4C-98E2-0A97717E74AB}"/>
              </a:ext>
            </a:extLst>
          </p:cNvPr>
          <p:cNvSpPr/>
          <p:nvPr/>
        </p:nvSpPr>
        <p:spPr>
          <a:xfrm rot="5400000">
            <a:off x="4604447" y="642327"/>
            <a:ext cx="431923" cy="5714992"/>
          </a:xfrm>
          <a:prstGeom prst="rightBrace">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2AB3F177-5076-3E45-9696-E149F8941B3D}"/>
              </a:ext>
            </a:extLst>
          </p:cNvPr>
          <p:cNvSpPr txBox="1"/>
          <p:nvPr/>
        </p:nvSpPr>
        <p:spPr>
          <a:xfrm>
            <a:off x="4214081" y="1802947"/>
            <a:ext cx="1438214" cy="523220"/>
          </a:xfrm>
          <a:prstGeom prst="rect">
            <a:avLst/>
          </a:prstGeom>
          <a:noFill/>
        </p:spPr>
        <p:txBody>
          <a:bodyPr wrap="none" rtlCol="0">
            <a:spAutoFit/>
          </a:bodyPr>
          <a:lstStyle/>
          <a:p>
            <a:r>
              <a:rPr lang="en-US" sz="1600" dirty="0">
                <a:solidFill>
                  <a:schemeClr val="accent1">
                    <a:lumMod val="50000"/>
                  </a:schemeClr>
                </a:solidFill>
                <a:latin typeface="Arial" panose="020B0604020202020204" pitchFamily="34" charset="0"/>
                <a:cs typeface="Arial" panose="020B0604020202020204" pitchFamily="34" charset="0"/>
              </a:rPr>
              <a:t>Absolute path</a:t>
            </a:r>
          </a:p>
          <a:p>
            <a:pPr algn="ctr"/>
            <a:r>
              <a:rPr lang="en-US" sz="1200" i="1" dirty="0">
                <a:solidFill>
                  <a:schemeClr val="accent1">
                    <a:lumMod val="50000"/>
                  </a:schemeClr>
                </a:solidFill>
                <a:latin typeface="Arial" panose="020B0604020202020204" pitchFamily="34" charset="0"/>
                <a:cs typeface="Arial" panose="020B0604020202020204" pitchFamily="34" charset="0"/>
              </a:rPr>
              <a:t>Source</a:t>
            </a:r>
          </a:p>
        </p:txBody>
      </p:sp>
      <p:sp>
        <p:nvSpPr>
          <p:cNvPr id="18" name="TextBox 17">
            <a:extLst>
              <a:ext uri="{FF2B5EF4-FFF2-40B4-BE49-F238E27FC236}">
                <a16:creationId xmlns:a16="http://schemas.microsoft.com/office/drawing/2014/main" id="{06265D06-14A1-1E4C-AC5A-DA6F3138A92C}"/>
              </a:ext>
            </a:extLst>
          </p:cNvPr>
          <p:cNvSpPr txBox="1"/>
          <p:nvPr/>
        </p:nvSpPr>
        <p:spPr>
          <a:xfrm>
            <a:off x="7144512" y="1803447"/>
            <a:ext cx="1380506" cy="523220"/>
          </a:xfrm>
          <a:prstGeom prst="rect">
            <a:avLst/>
          </a:prstGeom>
          <a:noFill/>
        </p:spPr>
        <p:txBody>
          <a:bodyPr wrap="square" rtlCol="0">
            <a:spAutoFit/>
          </a:bodyPr>
          <a:lstStyle/>
          <a:p>
            <a:pPr algn="ctr"/>
            <a:r>
              <a:rPr lang="en-US" sz="1600" dirty="0">
                <a:solidFill>
                  <a:schemeClr val="accent1">
                    <a:lumMod val="50000"/>
                  </a:schemeClr>
                </a:solidFill>
                <a:latin typeface="Arial" panose="020B0604020202020204" pitchFamily="34" charset="0"/>
                <a:cs typeface="Arial" panose="020B0604020202020204" pitchFamily="34" charset="0"/>
              </a:rPr>
              <a:t>Relative path</a:t>
            </a:r>
          </a:p>
          <a:p>
            <a:pPr algn="ctr"/>
            <a:r>
              <a:rPr lang="en-US" sz="1200" i="1" dirty="0">
                <a:solidFill>
                  <a:schemeClr val="accent1">
                    <a:lumMod val="50000"/>
                  </a:schemeClr>
                </a:solidFill>
                <a:latin typeface="Arial" panose="020B0604020202020204" pitchFamily="34" charset="0"/>
                <a:cs typeface="Arial" panose="020B0604020202020204" pitchFamily="34" charset="0"/>
              </a:rPr>
              <a:t>Destination</a:t>
            </a:r>
          </a:p>
        </p:txBody>
      </p:sp>
      <p:sp>
        <p:nvSpPr>
          <p:cNvPr id="19" name="Right Brace 18">
            <a:extLst>
              <a:ext uri="{FF2B5EF4-FFF2-40B4-BE49-F238E27FC236}">
                <a16:creationId xmlns:a16="http://schemas.microsoft.com/office/drawing/2014/main" id="{A21B0C2C-674D-FA43-B6FC-9A2C7D34C6E4}"/>
              </a:ext>
            </a:extLst>
          </p:cNvPr>
          <p:cNvSpPr/>
          <p:nvPr/>
        </p:nvSpPr>
        <p:spPr>
          <a:xfrm rot="16200000">
            <a:off x="7545714" y="2287807"/>
            <a:ext cx="233819" cy="504390"/>
          </a:xfrm>
          <a:prstGeom prst="rightBrace">
            <a:avLst/>
          </a:prstGeom>
          <a:noFill/>
          <a:ln w="222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7835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405" y="310896"/>
            <a:ext cx="7886700" cy="1325563"/>
          </a:xfrm>
        </p:spPr>
        <p:txBody>
          <a:bodyPr>
            <a:normAutofit/>
          </a:bodyPr>
          <a:lstStyle/>
          <a:p>
            <a:r>
              <a:rPr lang="en-US" sz="4000" dirty="0"/>
              <a:t>Bash History Mechanism</a:t>
            </a:r>
          </a:p>
        </p:txBody>
      </p:sp>
      <p:sp>
        <p:nvSpPr>
          <p:cNvPr id="3" name="Content Placeholder 2"/>
          <p:cNvSpPr>
            <a:spLocks noGrp="1"/>
          </p:cNvSpPr>
          <p:nvPr>
            <p:ph idx="1"/>
          </p:nvPr>
        </p:nvSpPr>
        <p:spPr>
          <a:xfrm>
            <a:off x="457200" y="1825625"/>
            <a:ext cx="7886700" cy="4270375"/>
          </a:xfrm>
        </p:spPr>
        <p:txBody>
          <a:bodyPr>
            <a:normAutofit/>
          </a:bodyPr>
          <a:lstStyle/>
          <a:p>
            <a:pPr>
              <a:lnSpc>
                <a:spcPct val="150000"/>
              </a:lnSpc>
            </a:pPr>
            <a:r>
              <a:rPr lang="en-US" sz="2400" dirty="0">
                <a:latin typeface="Arial" panose="020B0604020202020204" pitchFamily="34" charset="0"/>
                <a:cs typeface="Arial" panose="020B0604020202020204" pitchFamily="34" charset="0"/>
              </a:rPr>
              <a:t>When using bash you may use its built-in history mechanism to save yourself some keystrokes.</a:t>
            </a:r>
          </a:p>
          <a:p>
            <a:pPr lvl="1">
              <a:lnSpc>
                <a:spcPct val="150000"/>
              </a:lnSpc>
            </a:pPr>
            <a:r>
              <a:rPr lang="en-US" sz="2000" dirty="0">
                <a:latin typeface="Arial" panose="020B0604020202020204" pitchFamily="34" charset="0"/>
                <a:cs typeface="Arial" panose="020B0604020202020204" pitchFamily="34" charset="0"/>
              </a:rPr>
              <a:t>Up arrow: scroll through the previous commands you have typed</a:t>
            </a:r>
          </a:p>
          <a:p>
            <a:pPr lvl="1">
              <a:lnSpc>
                <a:spcPct val="150000"/>
              </a:lnSpc>
            </a:pPr>
            <a:r>
              <a:rPr lang="en-US" sz="2000" dirty="0">
                <a:latin typeface="Arial" panose="020B0604020202020204" pitchFamily="34" charset="0"/>
                <a:cs typeface="Arial" panose="020B0604020202020204" pitchFamily="34" charset="0"/>
              </a:rPr>
              <a:t>Down arrow: if scrolled back, scroll to more recent commands</a:t>
            </a:r>
          </a:p>
          <a:p>
            <a:pPr lvl="1">
              <a:lnSpc>
                <a:spcPct val="150000"/>
              </a:lnSpc>
            </a:pPr>
            <a:r>
              <a:rPr lang="en-US" sz="2000" dirty="0">
                <a:latin typeface="Arial" panose="020B0604020202020204" pitchFamily="34" charset="0"/>
                <a:cs typeface="Arial" panose="020B0604020202020204" pitchFamily="34" charset="0"/>
              </a:rPr>
              <a:t>Left/right arrows: edit text on a line</a:t>
            </a:r>
          </a:p>
          <a:p>
            <a:pPr marL="0" indent="0">
              <a:buNone/>
            </a:pPr>
            <a:endParaRPr lang="en-US" sz="2400" dirty="0"/>
          </a:p>
        </p:txBody>
      </p:sp>
    </p:spTree>
    <p:extLst>
      <p:ext uri="{BB962C8B-B14F-4D97-AF65-F5344CB8AC3E}">
        <p14:creationId xmlns:p14="http://schemas.microsoft.com/office/powerpoint/2010/main" val="192440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405" y="310896"/>
            <a:ext cx="7886700" cy="1325563"/>
          </a:xfrm>
        </p:spPr>
        <p:txBody>
          <a:bodyPr/>
          <a:lstStyle/>
          <a:p>
            <a:r>
              <a:rPr lang="en-US" dirty="0"/>
              <a:t>More Bash Goodies</a:t>
            </a:r>
          </a:p>
        </p:txBody>
      </p:sp>
      <p:sp>
        <p:nvSpPr>
          <p:cNvPr id="3" name="Content Placeholder 2"/>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Tab completion</a:t>
            </a:r>
          </a:p>
          <a:p>
            <a:pPr marL="457200" lvl="1" indent="0">
              <a:lnSpc>
                <a:spcPct val="100000"/>
              </a:lnSpc>
              <a:buNone/>
            </a:pPr>
            <a:r>
              <a:rPr lang="en-US" sz="2000" dirty="0">
                <a:latin typeface="Courier New" panose="02070309020205020404" pitchFamily="49" charset="0"/>
                <a:cs typeface="Courier New" panose="02070309020205020404" pitchFamily="49" charset="0"/>
              </a:rPr>
              <a:t>string&lt;tab&gt; </a:t>
            </a:r>
            <a:r>
              <a:rPr lang="en-US" sz="2000" dirty="0">
                <a:latin typeface="Arial" panose="020B0604020202020204" pitchFamily="34" charset="0"/>
                <a:cs typeface="Arial" panose="020B0604020202020204" pitchFamily="34" charset="0"/>
              </a:rPr>
              <a:t>causes bash to expand string further as far as it has a unique name.</a:t>
            </a:r>
          </a:p>
          <a:p>
            <a:r>
              <a:rPr lang="en-US" sz="2400" dirty="0">
                <a:latin typeface="Arial" panose="020B0604020202020204" pitchFamily="34" charset="0"/>
                <a:cs typeface="Arial" panose="020B0604020202020204" pitchFamily="34" charset="0"/>
              </a:rPr>
              <a:t>Search for earlier command</a:t>
            </a:r>
          </a:p>
          <a:p>
            <a:pPr marL="457200" lvl="1" indent="0">
              <a:buNone/>
            </a:pPr>
            <a:r>
              <a:rPr lang="en-US" sz="2000" dirty="0">
                <a:latin typeface="Courier New" panose="02070309020205020404" pitchFamily="49" charset="0"/>
                <a:cs typeface="Courier New" panose="02070309020205020404" pitchFamily="49" charset="0"/>
              </a:rPr>
              <a:t>control-r  &lt;text&gt;</a:t>
            </a:r>
          </a:p>
          <a:p>
            <a:r>
              <a:rPr lang="en-US" sz="2400" dirty="0"/>
              <a:t>Move to the beginning of the line </a:t>
            </a:r>
          </a:p>
          <a:p>
            <a:pPr marL="457200" lvl="1" indent="0">
              <a:buNone/>
            </a:pPr>
            <a:r>
              <a:rPr lang="en-US" sz="2000" dirty="0">
                <a:latin typeface="Courier New" panose="02070309020205020404" pitchFamily="49" charset="0"/>
                <a:cs typeface="Courier New" panose="02070309020205020404" pitchFamily="49" charset="0"/>
              </a:rPr>
              <a:t>control-a</a:t>
            </a:r>
          </a:p>
          <a:p>
            <a:r>
              <a:rPr lang="en-US" sz="2400" dirty="0"/>
              <a:t>Move to the beginning of the line </a:t>
            </a:r>
          </a:p>
          <a:p>
            <a:pPr marL="457200" lvl="1" indent="0">
              <a:buNone/>
            </a:pPr>
            <a:r>
              <a:rPr lang="en-US" sz="2000" dirty="0">
                <a:latin typeface="Courier New" panose="02070309020205020404" pitchFamily="49" charset="0"/>
                <a:cs typeface="Courier New" panose="02070309020205020404" pitchFamily="49" charset="0"/>
              </a:rPr>
              <a:t>control-e</a:t>
            </a:r>
            <a:endParaRPr lang="en-US" sz="20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Clear the screen</a:t>
            </a:r>
          </a:p>
          <a:p>
            <a:pPr marL="457200" lvl="1" indent="0">
              <a:buNone/>
            </a:pPr>
            <a:r>
              <a:rPr lang="en-US" sz="2000" dirty="0">
                <a:latin typeface="Courier New" panose="02070309020205020404" pitchFamily="49" charset="0"/>
                <a:cs typeface="Courier New" panose="02070309020205020404" pitchFamily="49" charset="0"/>
              </a:rPr>
              <a:t>clear or control-l</a:t>
            </a:r>
          </a:p>
        </p:txBody>
      </p:sp>
    </p:spTree>
    <p:extLst>
      <p:ext uri="{BB962C8B-B14F-4D97-AF65-F5344CB8AC3E}">
        <p14:creationId xmlns:p14="http://schemas.microsoft.com/office/powerpoint/2010/main" val="460521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804672" y="310896"/>
            <a:ext cx="7891272" cy="1325880"/>
          </a:xfrm>
          <a:prstGeom prst="rect">
            <a:avLst/>
          </a:prstGeom>
        </p:spPr>
        <p:txBody>
          <a:bodyPr>
            <a:normAutofit/>
          </a:bodyPr>
          <a:lstStyle/>
          <a:p>
            <a:pPr eaLnBrk="1" fontAlgn="auto" hangingPunct="1">
              <a:spcAft>
                <a:spcPts val="0"/>
              </a:spcAft>
              <a:defRPr/>
            </a:pPr>
            <a:r>
              <a:rPr lang="en-US" sz="4000" dirty="0"/>
              <a:t>FILES AND DIRECTORIES</a:t>
            </a:r>
          </a:p>
        </p:txBody>
      </p:sp>
      <p:sp>
        <p:nvSpPr>
          <p:cNvPr id="10" name="Text Placeholder 9"/>
          <p:cNvSpPr>
            <a:spLocks noGrp="1"/>
          </p:cNvSpPr>
          <p:nvPr>
            <p:ph type="body" idx="12"/>
          </p:nvPr>
        </p:nvSpPr>
        <p:spPr>
          <a:xfrm>
            <a:off x="457200" y="1285875"/>
            <a:ext cx="4911105" cy="4648200"/>
          </a:xfrm>
        </p:spPr>
        <p:txBody>
          <a:bodyPr>
            <a:normAutofit fontScale="92500"/>
          </a:bodyPr>
          <a:lstStyle/>
          <a:p>
            <a:pPr marL="228600" indent="-228600" eaLnBrk="1" hangingPunct="1">
              <a:spcBef>
                <a:spcPts val="600"/>
              </a:spcBef>
              <a:spcAft>
                <a:spcPts val="1200"/>
              </a:spcAft>
              <a:defRPr/>
            </a:pPr>
            <a:endParaRPr lang="en-US" sz="2400" dirty="0">
              <a:cs typeface="Arial" charset="0"/>
            </a:endParaRPr>
          </a:p>
          <a:p>
            <a:pPr marL="228600" indent="-228600" eaLnBrk="1" hangingPunct="1">
              <a:spcBef>
                <a:spcPts val="600"/>
              </a:spcBef>
              <a:spcAft>
                <a:spcPts val="1200"/>
              </a:spcAft>
              <a:buFontTx/>
              <a:buChar char="•"/>
              <a:defRPr/>
            </a:pPr>
            <a:r>
              <a:rPr lang="en-US" sz="2200" dirty="0">
                <a:cs typeface="Arial" charset="0"/>
              </a:rPr>
              <a:t>Files and directories are two important constructs in UNIX (and most operating systems)</a:t>
            </a:r>
          </a:p>
          <a:p>
            <a:pPr marL="228600" indent="-228600" eaLnBrk="1" hangingPunct="1">
              <a:spcBef>
                <a:spcPts val="600"/>
              </a:spcBef>
              <a:spcAft>
                <a:spcPts val="1200"/>
              </a:spcAft>
              <a:buFontTx/>
              <a:buChar char="•"/>
              <a:defRPr/>
            </a:pPr>
            <a:r>
              <a:rPr lang="en-US" sz="2200" dirty="0">
                <a:cs typeface="Arial" charset="0"/>
              </a:rPr>
              <a:t>Contain your documents, images, code, programs, OS, etc.</a:t>
            </a:r>
          </a:p>
          <a:p>
            <a:pPr marL="228600" indent="-228600" eaLnBrk="1" hangingPunct="1">
              <a:spcBef>
                <a:spcPts val="600"/>
              </a:spcBef>
              <a:spcAft>
                <a:spcPts val="1200"/>
              </a:spcAft>
              <a:buFontTx/>
              <a:buChar char="•"/>
              <a:defRPr/>
            </a:pPr>
            <a:r>
              <a:rPr lang="en-US" sz="2200" dirty="0">
                <a:cs typeface="Arial" charset="0"/>
              </a:rPr>
              <a:t>Everything in UNIX is built on files and directories!</a:t>
            </a:r>
          </a:p>
          <a:p>
            <a:pPr marL="228600" indent="-228600" eaLnBrk="1" hangingPunct="1">
              <a:spcBef>
                <a:spcPts val="600"/>
              </a:spcBef>
              <a:spcAft>
                <a:spcPts val="1200"/>
              </a:spcAft>
              <a:buFontTx/>
              <a:buChar char="•"/>
              <a:defRPr/>
            </a:pPr>
            <a:r>
              <a:rPr lang="en-US" sz="2200" dirty="0">
                <a:cs typeface="Arial" charset="0"/>
              </a:rPr>
              <a:t>A “filesystem” is a collection of files and directories stored on a single physical device</a:t>
            </a:r>
          </a:p>
          <a:p>
            <a:pPr marL="971550" lvl="1" indent="-228600" eaLnBrk="1" hangingPunct="1">
              <a:spcBef>
                <a:spcPts val="600"/>
              </a:spcBef>
              <a:spcAft>
                <a:spcPts val="1200"/>
              </a:spcAft>
              <a:buFontTx/>
              <a:buChar char="•"/>
              <a:defRPr/>
            </a:pPr>
            <a:r>
              <a:rPr lang="en-US" sz="2200" dirty="0">
                <a:cs typeface="Arial" charset="0"/>
              </a:rPr>
              <a:t>Often called “drives” in Windows</a:t>
            </a:r>
          </a:p>
        </p:txBody>
      </p:sp>
      <p:grpSp>
        <p:nvGrpSpPr>
          <p:cNvPr id="20" name="Group 19">
            <a:extLst>
              <a:ext uri="{FF2B5EF4-FFF2-40B4-BE49-F238E27FC236}">
                <a16:creationId xmlns:a16="http://schemas.microsoft.com/office/drawing/2014/main" id="{195C45BD-7D69-B24A-B9F4-956A404F745C}"/>
              </a:ext>
            </a:extLst>
          </p:cNvPr>
          <p:cNvGrpSpPr/>
          <p:nvPr/>
        </p:nvGrpSpPr>
        <p:grpSpPr>
          <a:xfrm>
            <a:off x="6088111" y="1617383"/>
            <a:ext cx="2667000" cy="5012017"/>
            <a:chOff x="5445723" y="298465"/>
            <a:chExt cx="3239394" cy="6146569"/>
          </a:xfrm>
        </p:grpSpPr>
        <p:pic>
          <p:nvPicPr>
            <p:cNvPr id="32" name="Picture 2" descr="http://images.clipartpanda.com/pocket-clipart-blue_folder_clip_art_7475.jpg">
              <a:extLst>
                <a:ext uri="{FF2B5EF4-FFF2-40B4-BE49-F238E27FC236}">
                  <a16:creationId xmlns:a16="http://schemas.microsoft.com/office/drawing/2014/main" id="{5C9B36EE-C843-9A44-B0BB-4B4D9B323D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5720" y="1524000"/>
              <a:ext cx="993824" cy="818366"/>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http://images.clipartpanda.com/pocket-clipart-blue_folder_clip_art_7475.jpg">
              <a:extLst>
                <a:ext uri="{FF2B5EF4-FFF2-40B4-BE49-F238E27FC236}">
                  <a16:creationId xmlns:a16="http://schemas.microsoft.com/office/drawing/2014/main" id="{EADFB3ED-8E1D-3448-B947-302F806C02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5720" y="2799797"/>
              <a:ext cx="993824" cy="818366"/>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http://images.clipartpanda.com/pocket-clipart-blue_folder_clip_art_7475.jpg">
              <a:extLst>
                <a:ext uri="{FF2B5EF4-FFF2-40B4-BE49-F238E27FC236}">
                  <a16:creationId xmlns:a16="http://schemas.microsoft.com/office/drawing/2014/main" id="{CA51A3DA-A2E3-414B-A238-EC5116511E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1737" y="4143542"/>
              <a:ext cx="990735" cy="815821"/>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http://images.clipartpanda.com/pocket-clipart-blue_folder_clip_art_7475.jpg">
              <a:extLst>
                <a:ext uri="{FF2B5EF4-FFF2-40B4-BE49-F238E27FC236}">
                  <a16:creationId xmlns:a16="http://schemas.microsoft.com/office/drawing/2014/main" id="{32E52B8F-A9A2-E24E-AD7A-0F40206A08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1" y="2799797"/>
              <a:ext cx="993824" cy="818366"/>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 descr="http://images.clipartpanda.com/pocket-clipart-blue_folder_clip_art_7475.jpg">
              <a:extLst>
                <a:ext uri="{FF2B5EF4-FFF2-40B4-BE49-F238E27FC236}">
                  <a16:creationId xmlns:a16="http://schemas.microsoft.com/office/drawing/2014/main" id="{9CEE065E-D66F-FF43-B838-EEA7FD49D9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6387" y="5629213"/>
              <a:ext cx="990735" cy="815821"/>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2" descr="http://images.clipartpanda.com/pocket-clipart-blue_folder_clip_art_7475.jpg">
              <a:extLst>
                <a:ext uri="{FF2B5EF4-FFF2-40B4-BE49-F238E27FC236}">
                  <a16:creationId xmlns:a16="http://schemas.microsoft.com/office/drawing/2014/main" id="{B8742B6F-95D8-C445-9E00-1DB2BB3431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4438" y="2799797"/>
              <a:ext cx="993824" cy="818366"/>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 descr="http://images.clipartpanda.com/pocket-clipart-blue_folder_clip_art_7475.jpg">
              <a:extLst>
                <a:ext uri="{FF2B5EF4-FFF2-40B4-BE49-F238E27FC236}">
                  <a16:creationId xmlns:a16="http://schemas.microsoft.com/office/drawing/2014/main" id="{7FE79A22-E815-8A43-8B47-625DD6D3FF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0121" y="4220691"/>
              <a:ext cx="990735" cy="815821"/>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5787AD74-2350-C749-8392-7890BCCA7415}"/>
                </a:ext>
              </a:extLst>
            </p:cNvPr>
            <p:cNvCxnSpPr>
              <a:cxnSpLocks/>
            </p:cNvCxnSpPr>
            <p:nvPr/>
          </p:nvCxnSpPr>
          <p:spPr>
            <a:xfrm flipH="1">
              <a:off x="6037153" y="2382025"/>
              <a:ext cx="573772" cy="37677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D97C31A-BF90-B345-854B-E500E2B63BB1}"/>
                </a:ext>
              </a:extLst>
            </p:cNvPr>
            <p:cNvCxnSpPr>
              <a:cxnSpLocks/>
              <a:stCxn id="32" idx="2"/>
            </p:cNvCxnSpPr>
            <p:nvPr/>
          </p:nvCxnSpPr>
          <p:spPr>
            <a:xfrm>
              <a:off x="7012632" y="2342366"/>
              <a:ext cx="13147" cy="45743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F97B288-66F5-5149-9144-3F1107918979}"/>
                </a:ext>
              </a:extLst>
            </p:cNvPr>
            <p:cNvCxnSpPr>
              <a:cxnSpLocks/>
            </p:cNvCxnSpPr>
            <p:nvPr/>
          </p:nvCxnSpPr>
          <p:spPr>
            <a:xfrm>
              <a:off x="7359511" y="2273823"/>
              <a:ext cx="605002" cy="4559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771F3C6-633B-2A45-8481-BA0AA1CFA809}"/>
                </a:ext>
              </a:extLst>
            </p:cNvPr>
            <p:cNvCxnSpPr>
              <a:cxnSpLocks/>
            </p:cNvCxnSpPr>
            <p:nvPr/>
          </p:nvCxnSpPr>
          <p:spPr>
            <a:xfrm>
              <a:off x="7748020" y="5036512"/>
              <a:ext cx="0" cy="446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C1F26FF-83AA-B247-9D11-ECB09AD87FB8}"/>
                </a:ext>
              </a:extLst>
            </p:cNvPr>
            <p:cNvCxnSpPr>
              <a:cxnSpLocks/>
            </p:cNvCxnSpPr>
            <p:nvPr/>
          </p:nvCxnSpPr>
          <p:spPr>
            <a:xfrm>
              <a:off x="7201217" y="3595182"/>
              <a:ext cx="490293" cy="46963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DB1AE01B-D981-7443-A7BA-7EC9759C0A6F}"/>
                </a:ext>
              </a:extLst>
            </p:cNvPr>
            <p:cNvSpPr txBox="1"/>
            <p:nvPr/>
          </p:nvSpPr>
          <p:spPr>
            <a:xfrm>
              <a:off x="5633472" y="3063803"/>
              <a:ext cx="672119" cy="32083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rs7wz</a:t>
              </a:r>
            </a:p>
          </p:txBody>
        </p:sp>
        <p:sp>
          <p:nvSpPr>
            <p:cNvPr id="29" name="TextBox 28">
              <a:extLst>
                <a:ext uri="{FF2B5EF4-FFF2-40B4-BE49-F238E27FC236}">
                  <a16:creationId xmlns:a16="http://schemas.microsoft.com/office/drawing/2014/main" id="{F746FD2C-93F2-B344-9DDB-F9F01B25A31C}"/>
                </a:ext>
              </a:extLst>
            </p:cNvPr>
            <p:cNvSpPr txBox="1"/>
            <p:nvPr/>
          </p:nvSpPr>
          <p:spPr>
            <a:xfrm>
              <a:off x="6662791" y="3063803"/>
              <a:ext cx="691589" cy="32083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gka6a</a:t>
              </a:r>
            </a:p>
          </p:txBody>
        </p:sp>
        <p:sp>
          <p:nvSpPr>
            <p:cNvPr id="30" name="TextBox 29">
              <a:extLst>
                <a:ext uri="{FF2B5EF4-FFF2-40B4-BE49-F238E27FC236}">
                  <a16:creationId xmlns:a16="http://schemas.microsoft.com/office/drawing/2014/main" id="{A6FD8A6F-E4DD-E24B-B76B-00A1615C9832}"/>
                </a:ext>
              </a:extLst>
            </p:cNvPr>
            <p:cNvSpPr txBox="1"/>
            <p:nvPr/>
          </p:nvSpPr>
          <p:spPr>
            <a:xfrm>
              <a:off x="7714937" y="3063803"/>
              <a:ext cx="786994" cy="32083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jmh5ad</a:t>
              </a:r>
            </a:p>
          </p:txBody>
        </p:sp>
        <p:sp>
          <p:nvSpPr>
            <p:cNvPr id="27" name="TextBox 26">
              <a:extLst>
                <a:ext uri="{FF2B5EF4-FFF2-40B4-BE49-F238E27FC236}">
                  <a16:creationId xmlns:a16="http://schemas.microsoft.com/office/drawing/2014/main" id="{87D2CC7F-0210-E34D-AC1D-2706A010DF91}"/>
                </a:ext>
              </a:extLst>
            </p:cNvPr>
            <p:cNvSpPr txBox="1"/>
            <p:nvPr/>
          </p:nvSpPr>
          <p:spPr>
            <a:xfrm>
              <a:off x="6777480" y="1838803"/>
              <a:ext cx="652649" cy="32083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home</a:t>
              </a:r>
            </a:p>
          </p:txBody>
        </p:sp>
        <p:sp>
          <p:nvSpPr>
            <p:cNvPr id="37" name="TextBox 36">
              <a:extLst>
                <a:ext uri="{FF2B5EF4-FFF2-40B4-BE49-F238E27FC236}">
                  <a16:creationId xmlns:a16="http://schemas.microsoft.com/office/drawing/2014/main" id="{B305EBEB-A3AA-004F-9BA7-94F94E821970}"/>
                </a:ext>
              </a:extLst>
            </p:cNvPr>
            <p:cNvSpPr txBox="1"/>
            <p:nvPr/>
          </p:nvSpPr>
          <p:spPr>
            <a:xfrm>
              <a:off x="5802464" y="4432819"/>
              <a:ext cx="948598" cy="32083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class-</a:t>
              </a:r>
              <a:r>
                <a:rPr lang="en-US" sz="1100" dirty="0" err="1">
                  <a:latin typeface="Arial" panose="020B0604020202020204" pitchFamily="34" charset="0"/>
                  <a:cs typeface="Arial" panose="020B0604020202020204" pitchFamily="34" charset="0"/>
                </a:rPr>
                <a:t>hpc</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5C0A5AA6-B594-0044-BE3B-C70028FA0334}"/>
                </a:ext>
              </a:extLst>
            </p:cNvPr>
            <p:cNvSpPr txBox="1"/>
            <p:nvPr/>
          </p:nvSpPr>
          <p:spPr>
            <a:xfrm>
              <a:off x="7548948" y="5921974"/>
              <a:ext cx="557244" cy="32083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data</a:t>
              </a:r>
            </a:p>
          </p:txBody>
        </p:sp>
        <p:sp>
          <p:nvSpPr>
            <p:cNvPr id="39" name="TextBox 38">
              <a:extLst>
                <a:ext uri="{FF2B5EF4-FFF2-40B4-BE49-F238E27FC236}">
                  <a16:creationId xmlns:a16="http://schemas.microsoft.com/office/drawing/2014/main" id="{7ED7514C-8CE3-FC45-B225-00493988BC81}"/>
                </a:ext>
              </a:extLst>
            </p:cNvPr>
            <p:cNvSpPr txBox="1"/>
            <p:nvPr/>
          </p:nvSpPr>
          <p:spPr>
            <a:xfrm>
              <a:off x="7376914" y="4509968"/>
              <a:ext cx="823988" cy="32083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tutorials</a:t>
              </a:r>
            </a:p>
          </p:txBody>
        </p:sp>
        <p:cxnSp>
          <p:nvCxnSpPr>
            <p:cNvPr id="41" name="Straight Connector 40">
              <a:extLst>
                <a:ext uri="{FF2B5EF4-FFF2-40B4-BE49-F238E27FC236}">
                  <a16:creationId xmlns:a16="http://schemas.microsoft.com/office/drawing/2014/main" id="{732B038E-A763-AB48-AA5F-5FE46FC090DF}"/>
                </a:ext>
              </a:extLst>
            </p:cNvPr>
            <p:cNvCxnSpPr>
              <a:cxnSpLocks/>
            </p:cNvCxnSpPr>
            <p:nvPr/>
          </p:nvCxnSpPr>
          <p:spPr>
            <a:xfrm flipH="1">
              <a:off x="6515720" y="3595182"/>
              <a:ext cx="521601" cy="46963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31" name="Picture 2" descr="http://images.clipartpanda.com/pocket-clipart-blue_folder_clip_art_7475.jpg">
              <a:extLst>
                <a:ext uri="{FF2B5EF4-FFF2-40B4-BE49-F238E27FC236}">
                  <a16:creationId xmlns:a16="http://schemas.microsoft.com/office/drawing/2014/main" id="{B72AE492-2EC6-774B-9C53-0D7DAADE62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5723" y="1542213"/>
              <a:ext cx="993824" cy="818366"/>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B4827877-3C76-AC4D-82C5-102EEFAC11A8}"/>
                </a:ext>
              </a:extLst>
            </p:cNvPr>
            <p:cNvSpPr txBox="1"/>
            <p:nvPr/>
          </p:nvSpPr>
          <p:spPr>
            <a:xfrm>
              <a:off x="5707484" y="1857016"/>
              <a:ext cx="454050" cy="32083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bin</a:t>
              </a:r>
            </a:p>
          </p:txBody>
        </p:sp>
        <p:pic>
          <p:nvPicPr>
            <p:cNvPr id="34" name="Picture 2" descr="http://images.clipartpanda.com/pocket-clipart-blue_folder_clip_art_7475.jpg">
              <a:extLst>
                <a:ext uri="{FF2B5EF4-FFF2-40B4-BE49-F238E27FC236}">
                  <a16:creationId xmlns:a16="http://schemas.microsoft.com/office/drawing/2014/main" id="{D8CC2350-0651-6042-981E-A4604A1491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1293" y="1488158"/>
              <a:ext cx="993824" cy="818366"/>
            </a:xfrm>
            <a:prstGeom prst="rect">
              <a:avLst/>
            </a:prstGeom>
            <a:noFill/>
            <a:extLst>
              <a:ext uri="{909E8E84-426E-40dd-AFC4-6F175D3DCCD1}">
                <a14:hiddenFill xmlns=""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87633D1C-C71D-8E4B-A0C5-E688DF9F15EB}"/>
                </a:ext>
              </a:extLst>
            </p:cNvPr>
            <p:cNvSpPr txBox="1"/>
            <p:nvPr/>
          </p:nvSpPr>
          <p:spPr>
            <a:xfrm>
              <a:off x="7953053" y="1802961"/>
              <a:ext cx="461838" cy="32083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var</a:t>
              </a:r>
            </a:p>
          </p:txBody>
        </p:sp>
        <p:pic>
          <p:nvPicPr>
            <p:cNvPr id="36" name="Picture 2" descr="http://images.clipartpanda.com/pocket-clipart-blue_folder_clip_art_7475.jpg">
              <a:extLst>
                <a:ext uri="{FF2B5EF4-FFF2-40B4-BE49-F238E27FC236}">
                  <a16:creationId xmlns:a16="http://schemas.microsoft.com/office/drawing/2014/main" id="{6ACD8A2B-DB1B-1442-8F14-44BBDC670B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3377" y="298465"/>
              <a:ext cx="993824" cy="818366"/>
            </a:xfrm>
            <a:prstGeom prst="rect">
              <a:avLst/>
            </a:prstGeom>
            <a:noFill/>
            <a:extLst>
              <a:ext uri="{909E8E84-426E-40dd-AFC4-6F175D3DCCD1}">
                <a14:hiddenFill xmlns=""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80752200-2E62-9345-846C-8BBDC21C48F9}"/>
                </a:ext>
              </a:extLst>
            </p:cNvPr>
            <p:cNvSpPr txBox="1"/>
            <p:nvPr/>
          </p:nvSpPr>
          <p:spPr>
            <a:xfrm>
              <a:off x="6908599" y="610773"/>
              <a:ext cx="271028" cy="32083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a:t>
              </a:r>
            </a:p>
          </p:txBody>
        </p:sp>
        <p:cxnSp>
          <p:nvCxnSpPr>
            <p:cNvPr id="43" name="Straight Connector 42">
              <a:extLst>
                <a:ext uri="{FF2B5EF4-FFF2-40B4-BE49-F238E27FC236}">
                  <a16:creationId xmlns:a16="http://schemas.microsoft.com/office/drawing/2014/main" id="{D5BFBA61-05C1-1E4B-AC2E-AC106FF5D998}"/>
                </a:ext>
              </a:extLst>
            </p:cNvPr>
            <p:cNvCxnSpPr>
              <a:cxnSpLocks/>
            </p:cNvCxnSpPr>
            <p:nvPr/>
          </p:nvCxnSpPr>
          <p:spPr>
            <a:xfrm>
              <a:off x="7037321" y="1030508"/>
              <a:ext cx="13147" cy="45743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24E3C98-2606-8046-8D92-E2A271468C2F}"/>
                </a:ext>
              </a:extLst>
            </p:cNvPr>
            <p:cNvCxnSpPr>
              <a:cxnSpLocks/>
            </p:cNvCxnSpPr>
            <p:nvPr/>
          </p:nvCxnSpPr>
          <p:spPr>
            <a:xfrm flipH="1">
              <a:off x="6251303" y="1098745"/>
              <a:ext cx="662098" cy="4112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20B97C8-FA22-884F-8F10-04FF56E34EA9}"/>
                </a:ext>
              </a:extLst>
            </p:cNvPr>
            <p:cNvCxnSpPr>
              <a:cxnSpLocks/>
            </p:cNvCxnSpPr>
            <p:nvPr/>
          </p:nvCxnSpPr>
          <p:spPr>
            <a:xfrm>
              <a:off x="7210121" y="1033612"/>
              <a:ext cx="676500" cy="36518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95781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804672" y="310896"/>
            <a:ext cx="7891272" cy="1325880"/>
          </a:xfrm>
          <a:prstGeom prst="rect">
            <a:avLst/>
          </a:prstGeom>
        </p:spPr>
        <p:txBody>
          <a:bodyPr>
            <a:normAutofit/>
          </a:bodyPr>
          <a:lstStyle/>
          <a:p>
            <a:pPr eaLnBrk="1" fontAlgn="auto" hangingPunct="1">
              <a:spcAft>
                <a:spcPts val="0"/>
              </a:spcAft>
              <a:defRPr/>
            </a:pPr>
            <a:r>
              <a:rPr lang="en-US" sz="4000" dirty="0"/>
              <a:t>FILES AND DIRECTORIES</a:t>
            </a:r>
          </a:p>
        </p:txBody>
      </p:sp>
      <p:sp>
        <p:nvSpPr>
          <p:cNvPr id="10" name="Text Placeholder 9"/>
          <p:cNvSpPr>
            <a:spLocks noGrp="1"/>
          </p:cNvSpPr>
          <p:nvPr>
            <p:ph type="body" idx="12"/>
          </p:nvPr>
        </p:nvSpPr>
        <p:spPr>
          <a:xfrm>
            <a:off x="457200" y="1447800"/>
            <a:ext cx="8458200" cy="4876800"/>
          </a:xfrm>
        </p:spPr>
        <p:txBody>
          <a:bodyPr>
            <a:normAutofit/>
          </a:bodyPr>
          <a:lstStyle/>
          <a:p>
            <a:pPr>
              <a:spcBef>
                <a:spcPts val="600"/>
              </a:spcBef>
              <a:spcAft>
                <a:spcPts val="1200"/>
              </a:spcAft>
              <a:defRPr/>
            </a:pPr>
            <a:r>
              <a:rPr lang="en-US" dirty="0">
                <a:cs typeface="Arial" charset="0"/>
              </a:rPr>
              <a:t>Directories are collections of files and directories</a:t>
            </a:r>
          </a:p>
          <a:p>
            <a:pPr lvl="1">
              <a:spcBef>
                <a:spcPts val="600"/>
              </a:spcBef>
              <a:spcAft>
                <a:spcPts val="1200"/>
              </a:spcAft>
              <a:buFont typeface="Courier New" panose="02070309020205020404" pitchFamily="49" charset="0"/>
              <a:buChar char="o"/>
              <a:defRPr/>
            </a:pPr>
            <a:r>
              <a:rPr lang="en-US" sz="1800" dirty="0">
                <a:cs typeface="Arial" charset="0"/>
              </a:rPr>
              <a:t>Analogous and interchangeable with “folders”</a:t>
            </a:r>
          </a:p>
          <a:p>
            <a:pPr lvl="1">
              <a:spcBef>
                <a:spcPts val="600"/>
              </a:spcBef>
              <a:spcAft>
                <a:spcPts val="1200"/>
              </a:spcAft>
              <a:buFont typeface="Courier New" panose="02070309020205020404" pitchFamily="49" charset="0"/>
              <a:buChar char="o"/>
              <a:defRPr/>
            </a:pPr>
            <a:r>
              <a:rPr lang="en-US" sz="1800" dirty="0">
                <a:cs typeface="Arial" charset="0"/>
              </a:rPr>
              <a:t>Have “metadata” associated with them</a:t>
            </a:r>
          </a:p>
          <a:p>
            <a:pPr marL="1085850" lvl="1" indent="-342900" eaLnBrk="1" hangingPunct="1">
              <a:spcBef>
                <a:spcPts val="600"/>
              </a:spcBef>
              <a:spcAft>
                <a:spcPts val="1200"/>
              </a:spcAft>
              <a:buFont typeface=".AppleSystemUIFont"/>
              <a:buChar char="-"/>
              <a:defRPr/>
            </a:pPr>
            <a:r>
              <a:rPr lang="en-US" sz="1800" dirty="0">
                <a:cs typeface="Arial" charset="0"/>
              </a:rPr>
              <a:t>Name, timestamps, permissions</a:t>
            </a:r>
          </a:p>
          <a:p>
            <a:pPr marL="228600" indent="-228600">
              <a:spcBef>
                <a:spcPts val="600"/>
              </a:spcBef>
              <a:spcAft>
                <a:spcPts val="1200"/>
              </a:spcAft>
              <a:buFontTx/>
              <a:buChar char="•"/>
              <a:defRPr/>
            </a:pPr>
            <a:r>
              <a:rPr lang="en-US" dirty="0">
                <a:cs typeface="Arial" charset="0"/>
              </a:rPr>
              <a:t>Files store some sort of information</a:t>
            </a:r>
          </a:p>
          <a:p>
            <a:pPr lvl="1">
              <a:spcBef>
                <a:spcPts val="600"/>
              </a:spcBef>
              <a:spcAft>
                <a:spcPts val="1200"/>
              </a:spcAft>
              <a:buFont typeface="Courier New" panose="02070309020205020404" pitchFamily="49" charset="0"/>
              <a:buChar char="o"/>
              <a:defRPr/>
            </a:pPr>
            <a:r>
              <a:rPr lang="en-US" sz="1800" dirty="0">
                <a:cs typeface="Arial" charset="0"/>
              </a:rPr>
              <a:t>Two basic types of files:</a:t>
            </a:r>
          </a:p>
          <a:p>
            <a:pPr marL="1085850" lvl="1" indent="-342900">
              <a:spcBef>
                <a:spcPts val="600"/>
              </a:spcBef>
              <a:spcAft>
                <a:spcPts val="1200"/>
              </a:spcAft>
              <a:buFont typeface=".AppleSystemUIFont"/>
              <a:buChar char="-"/>
              <a:defRPr/>
            </a:pPr>
            <a:r>
              <a:rPr lang="en-US" sz="1800" dirty="0">
                <a:cs typeface="Arial" charset="0"/>
              </a:rPr>
              <a:t>Text (documents, code)</a:t>
            </a:r>
          </a:p>
          <a:p>
            <a:pPr marL="1085850" lvl="1" indent="-342900">
              <a:spcBef>
                <a:spcPts val="600"/>
              </a:spcBef>
              <a:spcAft>
                <a:spcPts val="1200"/>
              </a:spcAft>
              <a:buFont typeface=".AppleSystemUIFont"/>
              <a:buChar char="-"/>
              <a:defRPr/>
            </a:pPr>
            <a:r>
              <a:rPr lang="en-US" sz="1800" dirty="0">
                <a:cs typeface="Arial" charset="0"/>
              </a:rPr>
              <a:t>Binary (images, executables)</a:t>
            </a:r>
          </a:p>
          <a:p>
            <a:pPr lvl="1">
              <a:spcBef>
                <a:spcPts val="600"/>
              </a:spcBef>
              <a:spcAft>
                <a:spcPts val="1200"/>
              </a:spcAft>
              <a:buFont typeface="Courier New" panose="02070309020205020404" pitchFamily="49" charset="0"/>
              <a:buChar char="o"/>
              <a:defRPr/>
            </a:pPr>
            <a:r>
              <a:rPr lang="en-US" sz="1800" dirty="0">
                <a:cs typeface="Arial" charset="0"/>
              </a:rPr>
              <a:t>Have “metadata” associated with them</a:t>
            </a:r>
          </a:p>
          <a:p>
            <a:pPr marL="1085850" lvl="1" indent="-342900">
              <a:spcBef>
                <a:spcPts val="600"/>
              </a:spcBef>
              <a:spcAft>
                <a:spcPts val="1200"/>
              </a:spcAft>
              <a:buFont typeface=".AppleSystemUIFont"/>
              <a:buChar char="-"/>
              <a:defRPr/>
            </a:pPr>
            <a:r>
              <a:rPr lang="en-US" sz="1800" dirty="0">
                <a:cs typeface="Arial" charset="0"/>
              </a:rPr>
              <a:t>Name, timestamps, permissions</a:t>
            </a:r>
            <a:endParaRPr lang="en-US" dirty="0">
              <a:cs typeface="Arial" charset="0"/>
            </a:endParaRPr>
          </a:p>
        </p:txBody>
      </p:sp>
      <p:pic>
        <p:nvPicPr>
          <p:cNvPr id="11" name="Picture 2" descr="http://images.clipartpanda.com/pocket-clipart-blue_folder_clip_art_7475.jpg">
            <a:extLst>
              <a:ext uri="{FF2B5EF4-FFF2-40B4-BE49-F238E27FC236}">
                <a16:creationId xmlns:a16="http://schemas.microsoft.com/office/drawing/2014/main" id="{7FB8429C-A18B-F844-95E0-3416C30C03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1956" y="2045040"/>
            <a:ext cx="1314872" cy="111725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521CF72-8905-A24A-B40B-C39EAFA87B14}"/>
              </a:ext>
            </a:extLst>
          </p:cNvPr>
          <p:cNvGrpSpPr/>
          <p:nvPr/>
        </p:nvGrpSpPr>
        <p:grpSpPr>
          <a:xfrm>
            <a:off x="5845856" y="4162180"/>
            <a:ext cx="2514600" cy="1817533"/>
            <a:chOff x="5995510" y="3619806"/>
            <a:chExt cx="1909691" cy="1625033"/>
          </a:xfrm>
        </p:grpSpPr>
        <p:grpSp>
          <p:nvGrpSpPr>
            <p:cNvPr id="2" name="Group 1">
              <a:extLst>
                <a:ext uri="{FF2B5EF4-FFF2-40B4-BE49-F238E27FC236}">
                  <a16:creationId xmlns:a16="http://schemas.microsoft.com/office/drawing/2014/main" id="{E07EB50F-1C3E-A648-8422-500AD49E60E2}"/>
                </a:ext>
              </a:extLst>
            </p:cNvPr>
            <p:cNvGrpSpPr/>
            <p:nvPr/>
          </p:nvGrpSpPr>
          <p:grpSpPr>
            <a:xfrm>
              <a:off x="5995510" y="3619806"/>
              <a:ext cx="1909691" cy="1625033"/>
              <a:chOff x="5490049" y="4309042"/>
              <a:chExt cx="1909691" cy="1625033"/>
            </a:xfrm>
          </p:grpSpPr>
          <p:pic>
            <p:nvPicPr>
              <p:cNvPr id="16" name="Picture 15">
                <a:extLst>
                  <a:ext uri="{FF2B5EF4-FFF2-40B4-BE49-F238E27FC236}">
                    <a16:creationId xmlns:a16="http://schemas.microsoft.com/office/drawing/2014/main" id="{1C6F9699-4AF7-3D4F-B309-85BF1596907D}"/>
                  </a:ext>
                </a:extLst>
              </p:cNvPr>
              <p:cNvPicPr>
                <a:picLocks noChangeAspect="1"/>
              </p:cNvPicPr>
              <p:nvPr/>
            </p:nvPicPr>
            <p:blipFill>
              <a:blip r:embed="rId4"/>
              <a:stretch>
                <a:fillRect/>
              </a:stretch>
            </p:blipFill>
            <p:spPr>
              <a:xfrm>
                <a:off x="5490049" y="4309042"/>
                <a:ext cx="1017723" cy="1017723"/>
              </a:xfrm>
              <a:prstGeom prst="rect">
                <a:avLst/>
              </a:prstGeom>
            </p:spPr>
          </p:pic>
          <p:pic>
            <p:nvPicPr>
              <p:cNvPr id="17" name="Picture 16">
                <a:extLst>
                  <a:ext uri="{FF2B5EF4-FFF2-40B4-BE49-F238E27FC236}">
                    <a16:creationId xmlns:a16="http://schemas.microsoft.com/office/drawing/2014/main" id="{DCB372CE-0BF6-804C-BDFC-74D889314D80}"/>
                  </a:ext>
                </a:extLst>
              </p:cNvPr>
              <p:cNvPicPr>
                <a:picLocks noChangeAspect="1"/>
              </p:cNvPicPr>
              <p:nvPr/>
            </p:nvPicPr>
            <p:blipFill>
              <a:blip r:embed="rId4"/>
              <a:stretch>
                <a:fillRect/>
              </a:stretch>
            </p:blipFill>
            <p:spPr>
              <a:xfrm>
                <a:off x="5909841" y="4594124"/>
                <a:ext cx="1017723" cy="1017723"/>
              </a:xfrm>
              <a:prstGeom prst="rect">
                <a:avLst/>
              </a:prstGeom>
            </p:spPr>
          </p:pic>
          <p:pic>
            <p:nvPicPr>
              <p:cNvPr id="18" name="Picture 17">
                <a:extLst>
                  <a:ext uri="{FF2B5EF4-FFF2-40B4-BE49-F238E27FC236}">
                    <a16:creationId xmlns:a16="http://schemas.microsoft.com/office/drawing/2014/main" id="{1B8B8407-9D08-CB44-81DA-1629187DF659}"/>
                  </a:ext>
                </a:extLst>
              </p:cNvPr>
              <p:cNvPicPr>
                <a:picLocks noChangeAspect="1"/>
              </p:cNvPicPr>
              <p:nvPr/>
            </p:nvPicPr>
            <p:blipFill>
              <a:blip r:embed="rId4"/>
              <a:stretch>
                <a:fillRect/>
              </a:stretch>
            </p:blipFill>
            <p:spPr>
              <a:xfrm>
                <a:off x="6382017" y="4916352"/>
                <a:ext cx="1017723" cy="1017723"/>
              </a:xfrm>
              <a:prstGeom prst="rect">
                <a:avLst/>
              </a:prstGeom>
            </p:spPr>
          </p:pic>
        </p:grpSp>
        <p:sp>
          <p:nvSpPr>
            <p:cNvPr id="3" name="TextBox 2">
              <a:extLst>
                <a:ext uri="{FF2B5EF4-FFF2-40B4-BE49-F238E27FC236}">
                  <a16:creationId xmlns:a16="http://schemas.microsoft.com/office/drawing/2014/main" id="{780A1C28-8F86-9048-8269-4361B493E3C2}"/>
                </a:ext>
              </a:extLst>
            </p:cNvPr>
            <p:cNvSpPr txBox="1"/>
            <p:nvPr/>
          </p:nvSpPr>
          <p:spPr>
            <a:xfrm>
              <a:off x="6134914" y="4307607"/>
              <a:ext cx="423514"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.txt</a:t>
              </a:r>
            </a:p>
          </p:txBody>
        </p:sp>
        <p:sp>
          <p:nvSpPr>
            <p:cNvPr id="12" name="TextBox 11">
              <a:extLst>
                <a:ext uri="{FF2B5EF4-FFF2-40B4-BE49-F238E27FC236}">
                  <a16:creationId xmlns:a16="http://schemas.microsoft.com/office/drawing/2014/main" id="{A649BD4D-EF86-834C-B4CB-83523FA734C8}"/>
                </a:ext>
              </a:extLst>
            </p:cNvPr>
            <p:cNvSpPr txBox="1"/>
            <p:nvPr/>
          </p:nvSpPr>
          <p:spPr>
            <a:xfrm>
              <a:off x="7162960" y="4899916"/>
              <a:ext cx="67197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slurm</a:t>
              </a:r>
              <a:endParaRPr lang="en-US"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AED4FCF-3FC1-904D-BD20-6AB6D39D7F08}"/>
                </a:ext>
              </a:extLst>
            </p:cNvPr>
            <p:cNvSpPr txBox="1"/>
            <p:nvPr/>
          </p:nvSpPr>
          <p:spPr>
            <a:xfrm>
              <a:off x="6562820" y="4592139"/>
              <a:ext cx="423514"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py</a:t>
              </a:r>
              <a:endParaRPr lang="en-US" sz="14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837005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2"/>
          </p:nvPr>
        </p:nvSpPr>
        <p:spPr>
          <a:xfrm>
            <a:off x="457200" y="1600200"/>
            <a:ext cx="8235950" cy="4648200"/>
          </a:xfrm>
        </p:spPr>
        <p:txBody>
          <a:bodyPr>
            <a:normAutofit/>
          </a:bodyPr>
          <a:lstStyle/>
          <a:p>
            <a:pPr marL="228600" indent="-228600" eaLnBrk="1" hangingPunct="1">
              <a:spcBef>
                <a:spcPts val="600"/>
              </a:spcBef>
              <a:spcAft>
                <a:spcPts val="1200"/>
              </a:spcAft>
              <a:buFontTx/>
              <a:buChar char="•"/>
              <a:defRPr/>
            </a:pPr>
            <a:r>
              <a:rPr lang="en-US" sz="1800" dirty="0">
                <a:cs typeface="Arial" charset="0"/>
              </a:rPr>
              <a:t>In UNIX all files and directories have a “path”</a:t>
            </a:r>
          </a:p>
          <a:p>
            <a:pPr marL="628650" indent="-342900">
              <a:spcBef>
                <a:spcPts val="600"/>
              </a:spcBef>
              <a:spcAft>
                <a:spcPts val="1200"/>
              </a:spcAft>
              <a:buFont typeface="System Font Regular"/>
              <a:buChar char="-"/>
              <a:defRPr/>
            </a:pPr>
            <a:r>
              <a:rPr lang="en-US" sz="1800" dirty="0">
                <a:cs typeface="Arial" charset="0"/>
              </a:rPr>
              <a:t>The “path” of directories you must follow</a:t>
            </a:r>
          </a:p>
          <a:p>
            <a:pPr marL="228600" indent="-228600">
              <a:spcBef>
                <a:spcPts val="600"/>
              </a:spcBef>
              <a:spcAft>
                <a:spcPts val="1200"/>
              </a:spcAft>
              <a:buFontTx/>
              <a:buChar char="•"/>
              <a:defRPr/>
            </a:pPr>
            <a:r>
              <a:rPr lang="en-US" sz="1800" dirty="0"/>
              <a:t>At the top is the </a:t>
            </a:r>
            <a:r>
              <a:rPr lang="en-US" sz="1800" b="1" dirty="0"/>
              <a:t>root directory</a:t>
            </a:r>
            <a:r>
              <a:rPr lang="en-US" sz="1800" dirty="0"/>
              <a:t> that holds everything else. </a:t>
            </a:r>
            <a:br>
              <a:rPr lang="en-US" sz="1800" dirty="0"/>
            </a:br>
            <a:r>
              <a:rPr lang="en-US" sz="1800" dirty="0"/>
              <a:t>We refer to it using a slash character </a:t>
            </a:r>
            <a:r>
              <a:rPr lang="en-US" sz="1800" b="1" dirty="0">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 </a:t>
            </a:r>
            <a:r>
              <a:rPr lang="en-US" sz="1800" dirty="0"/>
              <a:t>on its own; </a:t>
            </a:r>
            <a:br>
              <a:rPr lang="en-US" sz="1800" dirty="0"/>
            </a:br>
            <a:r>
              <a:rPr lang="en-US" sz="1800" dirty="0"/>
              <a:t>this is the leading slash in </a:t>
            </a:r>
            <a:r>
              <a:rPr lang="en-US" sz="1800" dirty="0">
                <a:latin typeface="Courier New" panose="02070309020205020404" pitchFamily="49" charset="0"/>
                <a:cs typeface="Courier New" panose="02070309020205020404" pitchFamily="49" charset="0"/>
              </a:rPr>
              <a:t>/home/gka6a </a:t>
            </a:r>
          </a:p>
          <a:p>
            <a:pPr marL="228600" lvl="1" indent="-228600" eaLnBrk="1" hangingPunct="1">
              <a:spcBef>
                <a:spcPts val="600"/>
              </a:spcBef>
              <a:spcAft>
                <a:spcPts val="1200"/>
              </a:spcAft>
              <a:buFontTx/>
              <a:buChar char="•"/>
              <a:defRPr/>
            </a:pPr>
            <a:r>
              <a:rPr lang="en-US" sz="1800" dirty="0">
                <a:cs typeface="Arial" charset="0"/>
              </a:rPr>
              <a:t>Examples: </a:t>
            </a:r>
          </a:p>
          <a:p>
            <a:pPr marL="0" indent="-457200">
              <a:spcBef>
                <a:spcPts val="600"/>
              </a:spcBef>
              <a:spcAft>
                <a:spcPts val="1200"/>
              </a:spcAft>
              <a:buNone/>
              <a:defRPr/>
            </a:pPr>
            <a:r>
              <a:rPr lang="en-US" sz="1600" b="1" dirty="0">
                <a:latin typeface="Courier New" panose="02070309020205020404" pitchFamily="49" charset="0"/>
                <a:cs typeface="Courier New" panose="02070309020205020404" pitchFamily="49" charset="0"/>
              </a:rPr>
              <a:t>/</a:t>
            </a: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/home/gka6a</a:t>
            </a: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/home/gka6a/rivanna-cl_013020</a:t>
            </a: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/home/gka6a/rivanna-cl_013020/</a:t>
            </a:r>
            <a:r>
              <a:rPr lang="en-US" sz="1600" b="1" dirty="0" err="1">
                <a:latin typeface="Courier New" panose="02070309020205020404" pitchFamily="49" charset="0"/>
                <a:cs typeface="Courier New" panose="02070309020205020404" pitchFamily="49" charset="0"/>
              </a:rPr>
              <a:t>basic_commands</a:t>
            </a:r>
            <a:endParaRPr lang="en-US" sz="1600" b="1" dirty="0">
              <a:latin typeface="Courier New" panose="02070309020205020404" pitchFamily="49" charset="0"/>
              <a:cs typeface="Courier New" panose="02070309020205020404" pitchFamily="49" charset="0"/>
            </a:endParaRPr>
          </a:p>
          <a:p>
            <a:pPr marL="228600" indent="-228600" eaLnBrk="1" hangingPunct="1">
              <a:spcBef>
                <a:spcPts val="600"/>
              </a:spcBef>
              <a:spcAft>
                <a:spcPts val="1200"/>
              </a:spcAft>
              <a:buFontTx/>
              <a:buChar char="•"/>
              <a:defRPr/>
            </a:pPr>
            <a:r>
              <a:rPr lang="en-US" sz="1800" dirty="0">
                <a:cs typeface="Arial" charset="0"/>
              </a:rPr>
              <a:t>File extensions don’t matter in UNIX</a:t>
            </a:r>
          </a:p>
          <a:p>
            <a:pPr lvl="1" indent="0" eaLnBrk="1" hangingPunct="1">
              <a:spcBef>
                <a:spcPts val="600"/>
              </a:spcBef>
              <a:spcAft>
                <a:spcPts val="1200"/>
              </a:spcAft>
              <a:buNone/>
              <a:defRPr/>
            </a:pPr>
            <a:endParaRPr lang="en-US" dirty="0">
              <a:cs typeface="Arial" charset="0"/>
            </a:endParaRPr>
          </a:p>
        </p:txBody>
      </p:sp>
      <p:sp>
        <p:nvSpPr>
          <p:cNvPr id="30" name="Title 1">
            <a:extLst>
              <a:ext uri="{FF2B5EF4-FFF2-40B4-BE49-F238E27FC236}">
                <a16:creationId xmlns:a16="http://schemas.microsoft.com/office/drawing/2014/main" id="{40552340-727D-7A4A-85C5-C7785DFF348B}"/>
              </a:ext>
            </a:extLst>
          </p:cNvPr>
          <p:cNvSpPr txBox="1">
            <a:spLocks/>
          </p:cNvSpPr>
          <p:nvPr/>
        </p:nvSpPr>
        <p:spPr>
          <a:xfrm>
            <a:off x="804672" y="310896"/>
            <a:ext cx="7891272" cy="1325880"/>
          </a:xfrm>
          <a:prstGeom prst="rect">
            <a:avLst/>
          </a:prstGeom>
        </p:spPr>
        <p:txBody>
          <a:bodyPr anchor="ctr"/>
          <a:lstStyle>
            <a:lvl1pPr algn="l" defTabSz="914400" rtl="0" eaLnBrk="1" latinLnBrk="0" hangingPunct="1">
              <a:lnSpc>
                <a:spcPct val="90000"/>
              </a:lnSpc>
              <a:spcBef>
                <a:spcPct val="0"/>
              </a:spcBef>
              <a:buNone/>
              <a:defRPr sz="4400" kern="1200" cap="all" baseline="0">
                <a:solidFill>
                  <a:schemeClr val="accent1">
                    <a:lumMod val="50000"/>
                  </a:schemeClr>
                </a:solidFill>
                <a:latin typeface="+mj-lt"/>
                <a:ea typeface="+mj-ea"/>
                <a:cs typeface="+mj-cs"/>
              </a:defRPr>
            </a:lvl1pPr>
          </a:lstStyle>
          <a:p>
            <a:r>
              <a:rPr lang="en-US" sz="4000" dirty="0"/>
              <a:t>Paths</a:t>
            </a:r>
          </a:p>
        </p:txBody>
      </p:sp>
      <p:grpSp>
        <p:nvGrpSpPr>
          <p:cNvPr id="31" name="Group 30">
            <a:extLst>
              <a:ext uri="{FF2B5EF4-FFF2-40B4-BE49-F238E27FC236}">
                <a16:creationId xmlns:a16="http://schemas.microsoft.com/office/drawing/2014/main" id="{D3CF4BB9-C78B-5341-ACB9-208784256E1B}"/>
              </a:ext>
            </a:extLst>
          </p:cNvPr>
          <p:cNvGrpSpPr/>
          <p:nvPr/>
        </p:nvGrpSpPr>
        <p:grpSpPr>
          <a:xfrm>
            <a:off x="6347496" y="762000"/>
            <a:ext cx="2667000" cy="5119177"/>
            <a:chOff x="5120718" y="-145406"/>
            <a:chExt cx="3662131" cy="6803830"/>
          </a:xfrm>
        </p:grpSpPr>
        <p:pic>
          <p:nvPicPr>
            <p:cNvPr id="32" name="Picture 2" descr="http://images.clipartpanda.com/pocket-clipart-blue_folder_clip_art_7475.jpg">
              <a:extLst>
                <a:ext uri="{FF2B5EF4-FFF2-40B4-BE49-F238E27FC236}">
                  <a16:creationId xmlns:a16="http://schemas.microsoft.com/office/drawing/2014/main" id="{0B419D92-6B68-C742-9BAE-47ACD28D10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7107" y="1413490"/>
              <a:ext cx="993824" cy="818366"/>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2" descr="http://images.clipartpanda.com/pocket-clipart-blue_folder_clip_art_7475.jpg">
              <a:extLst>
                <a:ext uri="{FF2B5EF4-FFF2-40B4-BE49-F238E27FC236}">
                  <a16:creationId xmlns:a16="http://schemas.microsoft.com/office/drawing/2014/main" id="{B9D74501-5554-8D4B-BD60-2B1619B49B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5720" y="2799797"/>
              <a:ext cx="993824" cy="818366"/>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2" descr="http://images.clipartpanda.com/pocket-clipart-blue_folder_clip_art_7475.jpg">
              <a:extLst>
                <a:ext uri="{FF2B5EF4-FFF2-40B4-BE49-F238E27FC236}">
                  <a16:creationId xmlns:a16="http://schemas.microsoft.com/office/drawing/2014/main" id="{3638C96A-A5D6-D446-BEC6-C2B6B09DB4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1737" y="3944415"/>
              <a:ext cx="990735" cy="815821"/>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2" descr="http://images.clipartpanda.com/pocket-clipart-blue_folder_clip_art_7475.jpg">
              <a:extLst>
                <a:ext uri="{FF2B5EF4-FFF2-40B4-BE49-F238E27FC236}">
                  <a16:creationId xmlns:a16="http://schemas.microsoft.com/office/drawing/2014/main" id="{966BF4EB-239E-6747-B89A-47D085846C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1" y="2799797"/>
              <a:ext cx="993824" cy="818366"/>
            </a:xfrm>
            <a:prstGeom prst="rect">
              <a:avLst/>
            </a:prstGeom>
            <a:noFill/>
            <a:extLst>
              <a:ext uri="{909E8E84-426E-40dd-AFC4-6F175D3DCCD1}">
                <a14:hiddenFill xmlns="" xmlns:a14="http://schemas.microsoft.com/office/drawing/2010/main">
                  <a:solidFill>
                    <a:srgbClr val="FFFFFF"/>
                  </a:solidFill>
                </a14:hiddenFill>
              </a:ext>
            </a:extLst>
          </p:spPr>
        </p:pic>
        <p:pic>
          <p:nvPicPr>
            <p:cNvPr id="36" name="Picture 2" descr="http://images.clipartpanda.com/pocket-clipart-blue_folder_clip_art_7475.jpg">
              <a:extLst>
                <a:ext uri="{FF2B5EF4-FFF2-40B4-BE49-F238E27FC236}">
                  <a16:creationId xmlns:a16="http://schemas.microsoft.com/office/drawing/2014/main" id="{35A818E3-9996-1948-8F81-D5C8EC0EEC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6896" y="5608641"/>
              <a:ext cx="990733" cy="815821"/>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2" descr="http://images.clipartpanda.com/pocket-clipart-blue_folder_clip_art_7475.jpg">
              <a:extLst>
                <a:ext uri="{FF2B5EF4-FFF2-40B4-BE49-F238E27FC236}">
                  <a16:creationId xmlns:a16="http://schemas.microsoft.com/office/drawing/2014/main" id="{24BD2EFB-58F6-4D4F-BD90-95917AC880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4438" y="2799797"/>
              <a:ext cx="993824" cy="818366"/>
            </a:xfrm>
            <a:prstGeom prst="rect">
              <a:avLst/>
            </a:prstGeom>
            <a:noFill/>
            <a:extLst>
              <a:ext uri="{909E8E84-426E-40dd-AFC4-6F175D3DCCD1}">
                <a14:hiddenFill xmlns="" xmlns:a14="http://schemas.microsoft.com/office/drawing/2010/main">
                  <a:solidFill>
                    <a:srgbClr val="FFFFFF"/>
                  </a:solidFill>
                </a14:hiddenFill>
              </a:ext>
            </a:extLst>
          </p:spPr>
        </p:pic>
        <p:pic>
          <p:nvPicPr>
            <p:cNvPr id="38" name="Picture 2" descr="http://images.clipartpanda.com/pocket-clipart-blue_folder_clip_art_7475.jpg">
              <a:extLst>
                <a:ext uri="{FF2B5EF4-FFF2-40B4-BE49-F238E27FC236}">
                  <a16:creationId xmlns:a16="http://schemas.microsoft.com/office/drawing/2014/main" id="{933E1E37-525D-254D-B71C-DDBBE33C3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0121" y="4021564"/>
              <a:ext cx="990735" cy="815821"/>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9" name="Straight Connector 38">
              <a:extLst>
                <a:ext uri="{FF2B5EF4-FFF2-40B4-BE49-F238E27FC236}">
                  <a16:creationId xmlns:a16="http://schemas.microsoft.com/office/drawing/2014/main" id="{CCF4487E-5EE0-234C-A0BE-1AC836779DFA}"/>
                </a:ext>
              </a:extLst>
            </p:cNvPr>
            <p:cNvCxnSpPr>
              <a:cxnSpLocks/>
            </p:cNvCxnSpPr>
            <p:nvPr/>
          </p:nvCxnSpPr>
          <p:spPr>
            <a:xfrm flipH="1">
              <a:off x="6037153" y="2382025"/>
              <a:ext cx="573772" cy="37677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89C6B60D-9BF9-724D-AB68-6A0B908BD194}"/>
                </a:ext>
              </a:extLst>
            </p:cNvPr>
            <p:cNvCxnSpPr>
              <a:cxnSpLocks/>
              <a:stCxn id="32" idx="2"/>
            </p:cNvCxnSpPr>
            <p:nvPr/>
          </p:nvCxnSpPr>
          <p:spPr>
            <a:xfrm>
              <a:off x="7064020" y="2231857"/>
              <a:ext cx="13146" cy="4574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40EFBBD-2228-8949-8A62-E691401B77E9}"/>
                </a:ext>
              </a:extLst>
            </p:cNvPr>
            <p:cNvCxnSpPr>
              <a:cxnSpLocks/>
            </p:cNvCxnSpPr>
            <p:nvPr/>
          </p:nvCxnSpPr>
          <p:spPr>
            <a:xfrm>
              <a:off x="7359511" y="2273823"/>
              <a:ext cx="605002" cy="4559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018CC69A-C3F4-8A4E-9B3A-7967BC3E1435}"/>
                </a:ext>
              </a:extLst>
            </p:cNvPr>
            <p:cNvCxnSpPr>
              <a:cxnSpLocks/>
            </p:cNvCxnSpPr>
            <p:nvPr/>
          </p:nvCxnSpPr>
          <p:spPr>
            <a:xfrm>
              <a:off x="7763627" y="5261008"/>
              <a:ext cx="0" cy="30382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9C3A88F4-DE00-564F-A2BF-2159A6295DE4}"/>
                </a:ext>
              </a:extLst>
            </p:cNvPr>
            <p:cNvCxnSpPr>
              <a:cxnSpLocks/>
            </p:cNvCxnSpPr>
            <p:nvPr/>
          </p:nvCxnSpPr>
          <p:spPr>
            <a:xfrm>
              <a:off x="7201216" y="3595182"/>
              <a:ext cx="326508" cy="3333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DF4D124A-D537-7544-AC7C-1B9194B5D42C}"/>
                </a:ext>
              </a:extLst>
            </p:cNvPr>
            <p:cNvSpPr txBox="1"/>
            <p:nvPr/>
          </p:nvSpPr>
          <p:spPr>
            <a:xfrm>
              <a:off x="5633474" y="3063802"/>
              <a:ext cx="759830" cy="347702"/>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rs7wz</a:t>
              </a:r>
            </a:p>
          </p:txBody>
        </p:sp>
        <p:sp>
          <p:nvSpPr>
            <p:cNvPr id="45" name="TextBox 44">
              <a:extLst>
                <a:ext uri="{FF2B5EF4-FFF2-40B4-BE49-F238E27FC236}">
                  <a16:creationId xmlns:a16="http://schemas.microsoft.com/office/drawing/2014/main" id="{3DE1D7C3-C1FF-7C48-9979-59E619B18DB4}"/>
                </a:ext>
              </a:extLst>
            </p:cNvPr>
            <p:cNvSpPr txBox="1"/>
            <p:nvPr/>
          </p:nvSpPr>
          <p:spPr>
            <a:xfrm>
              <a:off x="6662791" y="3063802"/>
              <a:ext cx="781841" cy="347702"/>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gka6a</a:t>
              </a:r>
            </a:p>
          </p:txBody>
        </p:sp>
        <p:sp>
          <p:nvSpPr>
            <p:cNvPr id="46" name="TextBox 45">
              <a:extLst>
                <a:ext uri="{FF2B5EF4-FFF2-40B4-BE49-F238E27FC236}">
                  <a16:creationId xmlns:a16="http://schemas.microsoft.com/office/drawing/2014/main" id="{6E510094-4010-C542-B8E2-2B7A9C4CE4C0}"/>
                </a:ext>
              </a:extLst>
            </p:cNvPr>
            <p:cNvSpPr txBox="1"/>
            <p:nvPr/>
          </p:nvSpPr>
          <p:spPr>
            <a:xfrm>
              <a:off x="7638792" y="3063802"/>
              <a:ext cx="889696" cy="347702"/>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jmh5ad</a:t>
              </a:r>
            </a:p>
          </p:txBody>
        </p:sp>
        <p:sp>
          <p:nvSpPr>
            <p:cNvPr id="47" name="TextBox 46">
              <a:extLst>
                <a:ext uri="{FF2B5EF4-FFF2-40B4-BE49-F238E27FC236}">
                  <a16:creationId xmlns:a16="http://schemas.microsoft.com/office/drawing/2014/main" id="{4EF92D57-0BCB-EE44-B371-F9122475B41B}"/>
                </a:ext>
              </a:extLst>
            </p:cNvPr>
            <p:cNvSpPr txBox="1"/>
            <p:nvPr/>
          </p:nvSpPr>
          <p:spPr>
            <a:xfrm>
              <a:off x="6701276" y="1707101"/>
              <a:ext cx="737818" cy="347702"/>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home</a:t>
              </a:r>
            </a:p>
          </p:txBody>
        </p:sp>
        <p:sp>
          <p:nvSpPr>
            <p:cNvPr id="48" name="TextBox 47">
              <a:extLst>
                <a:ext uri="{FF2B5EF4-FFF2-40B4-BE49-F238E27FC236}">
                  <a16:creationId xmlns:a16="http://schemas.microsoft.com/office/drawing/2014/main" id="{A800B8CB-63D8-D94B-A348-B2A6F4DF1C03}"/>
                </a:ext>
              </a:extLst>
            </p:cNvPr>
            <p:cNvSpPr txBox="1"/>
            <p:nvPr/>
          </p:nvSpPr>
          <p:spPr>
            <a:xfrm>
              <a:off x="5120718" y="4855904"/>
              <a:ext cx="1849389" cy="347702"/>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rivanna-cl_013020</a:t>
              </a:r>
            </a:p>
          </p:txBody>
        </p:sp>
        <p:sp>
          <p:nvSpPr>
            <p:cNvPr id="49" name="TextBox 48">
              <a:extLst>
                <a:ext uri="{FF2B5EF4-FFF2-40B4-BE49-F238E27FC236}">
                  <a16:creationId xmlns:a16="http://schemas.microsoft.com/office/drawing/2014/main" id="{75B10C1E-AD03-924F-AA56-26C7BB408062}"/>
                </a:ext>
              </a:extLst>
            </p:cNvPr>
            <p:cNvSpPr txBox="1"/>
            <p:nvPr/>
          </p:nvSpPr>
          <p:spPr>
            <a:xfrm>
              <a:off x="6793910" y="6310722"/>
              <a:ext cx="1761342" cy="347702"/>
            </a:xfrm>
            <a:prstGeom prst="rect">
              <a:avLst/>
            </a:prstGeom>
            <a:noFill/>
          </p:spPr>
          <p:txBody>
            <a:bodyPr wrap="none" rtlCol="0">
              <a:spAutoFit/>
            </a:bodyPr>
            <a:lstStyle/>
            <a:p>
              <a:r>
                <a:rPr lang="en-US" sz="1100" dirty="0" err="1">
                  <a:latin typeface="Arial" panose="020B0604020202020204" pitchFamily="34" charset="0"/>
                  <a:cs typeface="Arial" panose="020B0604020202020204" pitchFamily="34" charset="0"/>
                </a:rPr>
                <a:t>basic_commands</a:t>
              </a:r>
              <a:endParaRPr lang="en-US" sz="1100" dirty="0">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67473EA8-F8D8-5E4B-BF26-7825341AC886}"/>
                </a:ext>
              </a:extLst>
            </p:cNvPr>
            <p:cNvSpPr txBox="1"/>
            <p:nvPr/>
          </p:nvSpPr>
          <p:spPr>
            <a:xfrm>
              <a:off x="7324895" y="4855902"/>
              <a:ext cx="931517" cy="347702"/>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tutorials</a:t>
              </a:r>
            </a:p>
          </p:txBody>
        </p:sp>
        <p:cxnSp>
          <p:nvCxnSpPr>
            <p:cNvPr id="51" name="Straight Connector 50">
              <a:extLst>
                <a:ext uri="{FF2B5EF4-FFF2-40B4-BE49-F238E27FC236}">
                  <a16:creationId xmlns:a16="http://schemas.microsoft.com/office/drawing/2014/main" id="{CB8D5C37-2992-D84D-A923-4E98839C4CA8}"/>
                </a:ext>
              </a:extLst>
            </p:cNvPr>
            <p:cNvCxnSpPr>
              <a:cxnSpLocks/>
            </p:cNvCxnSpPr>
            <p:nvPr/>
          </p:nvCxnSpPr>
          <p:spPr>
            <a:xfrm flipH="1">
              <a:off x="6640943" y="3595182"/>
              <a:ext cx="396378" cy="39018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2" name="Picture 2" descr="http://images.clipartpanda.com/pocket-clipart-blue_folder_clip_art_7475.jpg">
              <a:extLst>
                <a:ext uri="{FF2B5EF4-FFF2-40B4-BE49-F238E27FC236}">
                  <a16:creationId xmlns:a16="http://schemas.microsoft.com/office/drawing/2014/main" id="{27D87116-6FC1-8C4D-83D7-DB5FD4B585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5693" y="1512942"/>
              <a:ext cx="993824" cy="818366"/>
            </a:xfrm>
            <a:prstGeom prst="rect">
              <a:avLst/>
            </a:prstGeom>
            <a:noFill/>
            <a:extLst>
              <a:ext uri="{909E8E84-426E-40dd-AFC4-6F175D3DCCD1}">
                <a14:hiddenFill xmlns=""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B2AF97B8-54A6-A44A-AE5D-939CCEFA9EF3}"/>
                </a:ext>
              </a:extLst>
            </p:cNvPr>
            <p:cNvSpPr txBox="1"/>
            <p:nvPr/>
          </p:nvSpPr>
          <p:spPr>
            <a:xfrm>
              <a:off x="5707451" y="1827744"/>
              <a:ext cx="513303" cy="347702"/>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bin</a:t>
              </a:r>
            </a:p>
          </p:txBody>
        </p:sp>
        <p:pic>
          <p:nvPicPr>
            <p:cNvPr id="54" name="Picture 2" descr="http://images.clipartpanda.com/pocket-clipart-blue_folder_clip_art_7475.jpg">
              <a:extLst>
                <a:ext uri="{FF2B5EF4-FFF2-40B4-BE49-F238E27FC236}">
                  <a16:creationId xmlns:a16="http://schemas.microsoft.com/office/drawing/2014/main" id="{F1CC09B2-A6C1-144A-BEC7-A6F3720092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9025" y="1505626"/>
              <a:ext cx="993824" cy="818366"/>
            </a:xfrm>
            <a:prstGeom prst="rect">
              <a:avLst/>
            </a:prstGeom>
            <a:noFill/>
            <a:extLst>
              <a:ext uri="{909E8E84-426E-40dd-AFC4-6F175D3DCCD1}">
                <a14:hiddenFill xmlns=""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E9097178-8EAE-2C4D-813E-11CB3F89CF12}"/>
                </a:ext>
              </a:extLst>
            </p:cNvPr>
            <p:cNvSpPr txBox="1"/>
            <p:nvPr/>
          </p:nvSpPr>
          <p:spPr>
            <a:xfrm>
              <a:off x="8050787" y="1820429"/>
              <a:ext cx="522107" cy="347702"/>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var</a:t>
              </a:r>
            </a:p>
          </p:txBody>
        </p:sp>
        <p:pic>
          <p:nvPicPr>
            <p:cNvPr id="56" name="Picture 2" descr="http://images.clipartpanda.com/pocket-clipart-blue_folder_clip_art_7475.jpg">
              <a:extLst>
                <a:ext uri="{FF2B5EF4-FFF2-40B4-BE49-F238E27FC236}">
                  <a16:creationId xmlns:a16="http://schemas.microsoft.com/office/drawing/2014/main" id="{03296611-450E-0941-8D6F-1B5BF25936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555" y="-145406"/>
              <a:ext cx="993824" cy="818366"/>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A75FBCD0-0D24-BC45-A62C-6E0E8BBBF786}"/>
                </a:ext>
              </a:extLst>
            </p:cNvPr>
            <p:cNvSpPr txBox="1"/>
            <p:nvPr/>
          </p:nvSpPr>
          <p:spPr>
            <a:xfrm>
              <a:off x="6932258" y="167706"/>
              <a:ext cx="306397" cy="347702"/>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a:t>
              </a:r>
            </a:p>
          </p:txBody>
        </p:sp>
        <p:cxnSp>
          <p:nvCxnSpPr>
            <p:cNvPr id="58" name="Straight Connector 57">
              <a:extLst>
                <a:ext uri="{FF2B5EF4-FFF2-40B4-BE49-F238E27FC236}">
                  <a16:creationId xmlns:a16="http://schemas.microsoft.com/office/drawing/2014/main" id="{059B1453-50BF-DA47-8D9D-D8BB37764DD4}"/>
                </a:ext>
              </a:extLst>
            </p:cNvPr>
            <p:cNvCxnSpPr>
              <a:cxnSpLocks/>
            </p:cNvCxnSpPr>
            <p:nvPr/>
          </p:nvCxnSpPr>
          <p:spPr>
            <a:xfrm flipH="1">
              <a:off x="7050466" y="696141"/>
              <a:ext cx="8958" cy="66064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2DA26E16-8F8E-A048-AA5B-67EA24098336}"/>
                </a:ext>
              </a:extLst>
            </p:cNvPr>
            <p:cNvCxnSpPr>
              <a:cxnSpLocks/>
            </p:cNvCxnSpPr>
            <p:nvPr/>
          </p:nvCxnSpPr>
          <p:spPr>
            <a:xfrm flipH="1">
              <a:off x="6250107" y="771180"/>
              <a:ext cx="451168" cy="5786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CA9E89E6-1E68-374A-BF45-B97AE6C5D8D0}"/>
                </a:ext>
              </a:extLst>
            </p:cNvPr>
            <p:cNvCxnSpPr>
              <a:cxnSpLocks/>
            </p:cNvCxnSpPr>
            <p:nvPr/>
          </p:nvCxnSpPr>
          <p:spPr>
            <a:xfrm>
              <a:off x="7383714" y="722646"/>
              <a:ext cx="580797" cy="60924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68861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Overview - </a:t>
            </a:r>
            <a:r>
              <a:rPr lang="en-US" sz="3200" dirty="0"/>
              <a:t>Unix</a:t>
            </a:r>
            <a:endParaRPr lang="en-US" sz="4000" dirty="0"/>
          </a:p>
        </p:txBody>
      </p:sp>
      <p:sp>
        <p:nvSpPr>
          <p:cNvPr id="3" name="Content Placeholder 2"/>
          <p:cNvSpPr>
            <a:spLocks noGrp="1"/>
          </p:cNvSpPr>
          <p:nvPr>
            <p:ph idx="1"/>
          </p:nvPr>
        </p:nvSpPr>
        <p:spPr>
          <a:xfrm>
            <a:off x="457200" y="1600200"/>
            <a:ext cx="7886699" cy="4525963"/>
          </a:xfrm>
        </p:spPr>
        <p:txBody>
          <a:bodyPr>
            <a:normAutofit/>
          </a:bodyPr>
          <a:lstStyle/>
          <a:p>
            <a:pPr algn="just"/>
            <a:r>
              <a:rPr lang="en-US" sz="2200" b="1" dirty="0">
                <a:latin typeface="Arial" panose="020B0604020202020204" pitchFamily="34" charset="0"/>
                <a:cs typeface="Arial" panose="020B0604020202020204" pitchFamily="34" charset="0"/>
              </a:rPr>
              <a:t>UNIX</a:t>
            </a:r>
            <a:r>
              <a:rPr lang="en-US" sz="2200" dirty="0">
                <a:latin typeface="Arial" panose="020B0604020202020204" pitchFamily="34" charset="0"/>
                <a:cs typeface="Arial" panose="020B0604020202020204" pitchFamily="34" charset="0"/>
              </a:rPr>
              <a:t>: is a text oriented operating system that has been around since the 70s, and is the primary operating system used at high performance computing facilities, as well as underlying the Mac OSX graphical operating system. You interact with the computer via a shell.</a:t>
            </a:r>
          </a:p>
          <a:p>
            <a:pPr marL="57150" indent="0" algn="just">
              <a:buNone/>
            </a:pPr>
            <a:r>
              <a:rPr lang="en-US" dirty="0">
                <a:effectLst/>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Navigation</a:t>
            </a:r>
          </a:p>
          <a:p>
            <a:pPr algn="just"/>
            <a:r>
              <a:rPr lang="en-US" sz="2000" dirty="0">
                <a:latin typeface="Arial" panose="020B0604020202020204" pitchFamily="34" charset="0"/>
                <a:cs typeface="Arial" panose="020B0604020202020204" pitchFamily="34" charset="0"/>
              </a:rPr>
              <a:t>Manipulation of files and directories</a:t>
            </a:r>
          </a:p>
          <a:p>
            <a:pPr lvl="1" algn="just"/>
            <a:r>
              <a:rPr lang="en-US" sz="2000" dirty="0">
                <a:latin typeface="Arial" panose="020B0604020202020204" pitchFamily="34" charset="0"/>
                <a:cs typeface="Arial" panose="020B0604020202020204" pitchFamily="34" charset="0"/>
              </a:rPr>
              <a:t>Editing files</a:t>
            </a:r>
          </a:p>
          <a:p>
            <a:pPr lvl="1" algn="just"/>
            <a:r>
              <a:rPr lang="en-US" sz="2000" dirty="0">
                <a:latin typeface="Arial" panose="020B0604020202020204" pitchFamily="34" charset="0"/>
                <a:cs typeface="Arial" panose="020B0604020202020204" pitchFamily="34" charset="0"/>
              </a:rPr>
              <a:t>Examining files</a:t>
            </a:r>
          </a:p>
          <a:p>
            <a:pPr algn="just"/>
            <a:r>
              <a:rPr lang="en-US" sz="2000" dirty="0">
                <a:latin typeface="Arial" panose="020B0604020202020204" pitchFamily="34" charset="0"/>
                <a:cs typeface="Arial" panose="020B0604020202020204" pitchFamily="34" charset="0"/>
              </a:rPr>
              <a:t>File transfer </a:t>
            </a:r>
          </a:p>
          <a:p>
            <a:pPr lvl="1" algn="just"/>
            <a:endParaRPr lang="en-US" dirty="0">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12"/>
          </p:nvPr>
        </p:nvSpPr>
        <p:spPr/>
        <p:txBody>
          <a:bodyPr/>
          <a:lstStyle/>
          <a:p>
            <a:fld id="{6C64D4D5-0555-7749-B33C-202EDD56D6C7}" type="slidenum">
              <a:rPr lang="en-US" smtClean="0"/>
              <a:t>3</a:t>
            </a:fld>
            <a:endParaRPr lang="en-US"/>
          </a:p>
        </p:txBody>
      </p:sp>
      <p:pic>
        <p:nvPicPr>
          <p:cNvPr id="5" name="Picture 4" descr="Screen Shot 2015-10-19 at 12.07.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727" y="3810898"/>
            <a:ext cx="3288763" cy="1905000"/>
          </a:xfrm>
          <a:prstGeom prst="rect">
            <a:avLst/>
          </a:prstGeom>
        </p:spPr>
      </p:pic>
    </p:spTree>
    <p:extLst>
      <p:ext uri="{BB962C8B-B14F-4D97-AF65-F5344CB8AC3E}">
        <p14:creationId xmlns:p14="http://schemas.microsoft.com/office/powerpoint/2010/main" val="3041876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310896"/>
            <a:ext cx="7891272" cy="1325880"/>
          </a:xfrm>
        </p:spPr>
        <p:txBody>
          <a:bodyPr/>
          <a:lstStyle/>
          <a:p>
            <a:r>
              <a:rPr lang="en-US" dirty="0"/>
              <a:t>Paths</a:t>
            </a:r>
          </a:p>
        </p:txBody>
      </p:sp>
      <p:sp>
        <p:nvSpPr>
          <p:cNvPr id="3" name="Content Placeholder 2"/>
          <p:cNvSpPr>
            <a:spLocks noGrp="1"/>
          </p:cNvSpPr>
          <p:nvPr>
            <p:ph idx="1"/>
          </p:nvPr>
        </p:nvSpPr>
        <p:spPr>
          <a:xfrm>
            <a:off x="457200" y="1600200"/>
            <a:ext cx="8458200" cy="4572000"/>
          </a:xfrm>
        </p:spPr>
        <p:txBody>
          <a:bodyPr>
            <a:noAutofit/>
          </a:bodyPr>
          <a:lstStyle/>
          <a:p>
            <a:pPr marL="0" indent="0">
              <a:buNone/>
            </a:pPr>
            <a:r>
              <a:rPr lang="en-US" sz="2000" dirty="0">
                <a:latin typeface="Arial" panose="020B0604020202020204" pitchFamily="34" charset="0"/>
                <a:cs typeface="Arial" panose="020B0604020202020204" pitchFamily="34" charset="0"/>
              </a:rPr>
              <a:t>Example:</a:t>
            </a:r>
          </a:p>
          <a:p>
            <a:pPr marL="0" indent="0">
              <a:buNone/>
            </a:pPr>
            <a:r>
              <a:rPr lang="en-US" sz="2000" dirty="0">
                <a:latin typeface="Courier New" panose="02070309020205020404" pitchFamily="49" charset="0"/>
                <a:cs typeface="Courier New" panose="02070309020205020404" pitchFamily="49" charset="0"/>
              </a:rPr>
              <a:t>/home/gka6a/</a:t>
            </a:r>
            <a:r>
              <a:rPr lang="en-US" sz="2000" dirty="0" err="1">
                <a:latin typeface="Courier New" panose="02070309020205020404" pitchFamily="49" charset="0"/>
                <a:cs typeface="Courier New" panose="02070309020205020404" pitchFamily="49" charset="0"/>
              </a:rPr>
              <a:t>rivanna</a:t>
            </a:r>
            <a:r>
              <a:rPr lang="en-US" sz="2000" dirty="0">
                <a:latin typeface="Courier New" panose="02070309020205020404" pitchFamily="49" charset="0"/>
                <a:cs typeface="Courier New" panose="02070309020205020404" pitchFamily="49" charset="0"/>
              </a:rPr>
              <a:t>-cl </a:t>
            </a:r>
            <a:r>
              <a:rPr lang="en-US" sz="1600" b="1" dirty="0">
                <a:latin typeface="Arial" panose="020B0604020202020204" pitchFamily="34" charset="0"/>
                <a:cs typeface="Arial" panose="020B0604020202020204" pitchFamily="34" charset="0"/>
              </a:rPr>
              <a:t># This is an absolute path</a:t>
            </a:r>
            <a:r>
              <a:rPr lang="en-US" sz="2000" dirty="0">
                <a:latin typeface="Arial" panose="020B0604020202020204" pitchFamily="34" charset="0"/>
                <a:cs typeface="Arial" panose="020B0604020202020204" pitchFamily="34" charset="0"/>
              </a:rPr>
              <a:t>.</a:t>
            </a:r>
          </a:p>
          <a:p>
            <a:pPr marL="0" indent="0">
              <a:buNone/>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The current directory can be represented by a period (</a:t>
            </a:r>
            <a:r>
              <a:rPr lang="en-US" sz="2000" dirty="0">
                <a:latin typeface="Courier New" panose="02070309020205020404" pitchFamily="49" charset="0"/>
                <a:cs typeface="Courier New" panose="02070309020205020404" pitchFamily="49" charset="0"/>
              </a:rPr>
              <a:t>.</a:t>
            </a:r>
            <a:r>
              <a:rPr lang="en-US" sz="2000" dirty="0">
                <a:latin typeface="Arial" panose="020B0604020202020204" pitchFamily="34" charset="0"/>
                <a:cs typeface="Arial" panose="020B0604020202020204" pitchFamily="34" charset="0"/>
              </a:rPr>
              <a:t>) Thus if we are in </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/home/gka6a/</a:t>
            </a:r>
            <a:r>
              <a:rPr lang="en-US" sz="2000" dirty="0" err="1">
                <a:latin typeface="Courier New" panose="02070309020205020404" pitchFamily="49" charset="0"/>
                <a:cs typeface="Courier New" panose="02070309020205020404" pitchFamily="49" charset="0"/>
              </a:rPr>
              <a:t>rivanna</a:t>
            </a:r>
            <a:r>
              <a:rPr lang="en-US" sz="2000" dirty="0">
                <a:latin typeface="Courier New" panose="02070309020205020404" pitchFamily="49" charset="0"/>
                <a:cs typeface="Courier New" panose="02070309020205020404" pitchFamily="49" charset="0"/>
              </a:rPr>
              <a:t>-cl/</a:t>
            </a:r>
            <a:r>
              <a:rPr lang="en-US" sz="2000" dirty="0" err="1">
                <a:latin typeface="Courier New" panose="02070309020205020404" pitchFamily="49" charset="0"/>
                <a:cs typeface="Courier New" panose="02070309020205020404" pitchFamily="49" charset="0"/>
              </a:rPr>
              <a:t>basic_commands</a:t>
            </a:r>
            <a:r>
              <a:rPr lang="en-US" sz="2000" dirty="0">
                <a:latin typeface="Courier New" panose="02070309020205020404" pitchFamily="49" charset="0"/>
                <a:cs typeface="Courier New" panose="02070309020205020404" pitchFamily="49" charset="0"/>
              </a:rPr>
              <a:t> </a:t>
            </a:r>
            <a:r>
              <a:rPr lang="en-US" sz="2000" dirty="0">
                <a:latin typeface="Arial" panose="020B0604020202020204" pitchFamily="34" charset="0"/>
                <a:cs typeface="Arial" panose="020B0604020202020204" pitchFamily="34" charset="0"/>
              </a:rPr>
              <a:t>we can type</a:t>
            </a:r>
          </a:p>
          <a:p>
            <a:pPr marL="0" indent="0">
              <a:buNone/>
            </a:pPr>
            <a:endParaRPr lang="en-US" sz="2000" dirty="0">
              <a:latin typeface="Arial" panose="020B0604020202020204" pitchFamily="34" charset="0"/>
              <a:cs typeface="Arial" panose="020B0604020202020204" pitchFamily="34" charset="0"/>
            </a:endParaRPr>
          </a:p>
          <a:p>
            <a:pPr marL="457200" lvl="1" indent="0">
              <a:buNone/>
            </a:pPr>
            <a:r>
              <a:rPr lang="en-US" sz="2000" dirty="0" err="1">
                <a:latin typeface="Courier New" panose="02070309020205020404" pitchFamily="49" charset="0"/>
                <a:cs typeface="Courier New" panose="02070309020205020404" pitchFamily="49" charset="0"/>
              </a:rPr>
              <a:t>gedit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hello_world.sh</a:t>
            </a:r>
            <a:r>
              <a:rPr lang="en-US" sz="2000" dirty="0">
                <a:latin typeface="Courier New" panose="02070309020205020404" pitchFamily="49" charset="0"/>
                <a:cs typeface="Courier New" panose="02070309020205020404" pitchFamily="49" charset="0"/>
              </a:rPr>
              <a:t>	</a:t>
            </a:r>
            <a:r>
              <a:rPr lang="en-US" sz="2000" dirty="0">
                <a:latin typeface="Arial" panose="020B0604020202020204" pitchFamily="34" charset="0"/>
                <a:cs typeface="Arial" panose="020B0604020202020204" pitchFamily="34" charset="0"/>
              </a:rPr>
              <a:t># to edit or </a:t>
            </a:r>
          </a:p>
          <a:p>
            <a:pPr marL="457200" lvl="1" indent="0">
              <a:buNone/>
            </a:pPr>
            <a:endParaRPr lang="en-US" sz="2000" dirty="0">
              <a:latin typeface="Arial" panose="020B0604020202020204" pitchFamily="34" charset="0"/>
              <a:cs typeface="Arial" panose="020B0604020202020204" pitchFamily="34" charset="0"/>
            </a:endParaRPr>
          </a:p>
          <a:p>
            <a:pPr marL="457200" lvl="1"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hello_world.sh</a:t>
            </a:r>
            <a:r>
              <a:rPr lang="en-US" sz="2000" dirty="0">
                <a:latin typeface="Courier New" panose="02070309020205020404" pitchFamily="49" charset="0"/>
                <a:cs typeface="Courier New" panose="02070309020205020404" pitchFamily="49" charset="0"/>
              </a:rPr>
              <a:t>		</a:t>
            </a:r>
            <a:r>
              <a:rPr lang="en-US" sz="2000" dirty="0">
                <a:latin typeface="Arial" panose="020B0604020202020204" pitchFamily="34" charset="0"/>
                <a:cs typeface="Arial" panose="020B0604020202020204" pitchFamily="34" charset="0"/>
              </a:rPr>
              <a:t># to execute the file</a:t>
            </a:r>
            <a:r>
              <a:rPr lang="en-US" sz="2000"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t>
            </a:r>
          </a:p>
          <a:p>
            <a:pPr marL="0" indent="0">
              <a:buNone/>
            </a:pP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8207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2"/>
          </p:nvPr>
        </p:nvSpPr>
        <p:spPr>
          <a:xfrm>
            <a:off x="457200" y="1535330"/>
            <a:ext cx="4499811" cy="4941670"/>
          </a:xfrm>
        </p:spPr>
        <p:txBody>
          <a:bodyPr>
            <a:noAutofit/>
          </a:bodyPr>
          <a:lstStyle/>
          <a:p>
            <a:pPr marL="228600" indent="-228600" eaLnBrk="1" hangingPunct="1">
              <a:spcBef>
                <a:spcPts val="600"/>
              </a:spcBef>
              <a:spcAft>
                <a:spcPts val="1200"/>
              </a:spcAft>
              <a:buFontTx/>
              <a:buChar char="•"/>
              <a:defRPr/>
            </a:pPr>
            <a:r>
              <a:rPr lang="en-US" b="1" dirty="0">
                <a:cs typeface="Arial" charset="0"/>
              </a:rPr>
              <a:t>Absolute paths</a:t>
            </a:r>
          </a:p>
          <a:p>
            <a:pPr marL="571500" indent="-285750">
              <a:spcBef>
                <a:spcPts val="600"/>
              </a:spcBef>
              <a:spcAft>
                <a:spcPts val="1200"/>
              </a:spcAft>
              <a:buFont typeface="System Font Regular"/>
              <a:buChar char="-"/>
              <a:defRPr/>
            </a:pPr>
            <a:r>
              <a:rPr lang="en-US" sz="1600" dirty="0">
                <a:cs typeface="Arial" charset="0"/>
              </a:rPr>
              <a:t>The path to a file starting at the root of the system</a:t>
            </a:r>
          </a:p>
          <a:p>
            <a:pPr marL="571500" indent="-285750">
              <a:spcBef>
                <a:spcPts val="600"/>
              </a:spcBef>
              <a:spcAft>
                <a:spcPts val="1200"/>
              </a:spcAft>
              <a:buFont typeface="System Font Regular"/>
              <a:buChar char="-"/>
              <a:defRPr/>
            </a:pPr>
            <a:r>
              <a:rPr lang="en-US" sz="1600" dirty="0">
                <a:cs typeface="Arial" charset="0"/>
              </a:rPr>
              <a:t>Begins with </a:t>
            </a:r>
            <a:r>
              <a:rPr lang="en-US" sz="1600" dirty="0">
                <a:latin typeface="Courier New" panose="02070309020205020404" pitchFamily="49" charset="0"/>
                <a:cs typeface="Courier New" panose="02070309020205020404" pitchFamily="49" charset="0"/>
              </a:rPr>
              <a:t>“/”</a:t>
            </a:r>
            <a:r>
              <a:rPr lang="en-US" sz="1600" dirty="0">
                <a:cs typeface="Arial" charset="0"/>
              </a:rPr>
              <a:t> to denote the path starts at the root</a:t>
            </a:r>
          </a:p>
          <a:p>
            <a:pPr marL="571500" indent="-285750">
              <a:spcBef>
                <a:spcPts val="600"/>
              </a:spcBef>
              <a:spcAft>
                <a:spcPts val="1200"/>
              </a:spcAft>
              <a:buFont typeface="System Font Regular"/>
              <a:buChar char="-"/>
              <a:defRPr/>
            </a:pPr>
            <a:r>
              <a:rPr lang="en-US" sz="1600" dirty="0">
                <a:cs typeface="Arial" charset="0"/>
              </a:rPr>
              <a:t>Guaranteed to get you there</a:t>
            </a:r>
          </a:p>
          <a:p>
            <a:pPr marL="228600" indent="-228600" eaLnBrk="1" hangingPunct="1">
              <a:spcBef>
                <a:spcPts val="600"/>
              </a:spcBef>
              <a:spcAft>
                <a:spcPts val="1200"/>
              </a:spcAft>
              <a:buFontTx/>
              <a:buChar char="•"/>
              <a:defRPr/>
            </a:pPr>
            <a:r>
              <a:rPr lang="en-US" b="1" dirty="0">
                <a:cs typeface="Arial" charset="0"/>
              </a:rPr>
              <a:t>Relative paths</a:t>
            </a:r>
          </a:p>
          <a:p>
            <a:pPr marL="571500" indent="-285750">
              <a:spcBef>
                <a:spcPts val="600"/>
              </a:spcBef>
              <a:spcAft>
                <a:spcPts val="1200"/>
              </a:spcAft>
              <a:buFont typeface="System Font Regular"/>
              <a:buChar char="-"/>
              <a:defRPr/>
            </a:pPr>
            <a:r>
              <a:rPr lang="en-US" sz="1600" dirty="0">
                <a:cs typeface="Arial" charset="0"/>
              </a:rPr>
              <a:t>The path to a file starting at the current location</a:t>
            </a:r>
          </a:p>
          <a:p>
            <a:pPr marL="571500" indent="-285750">
              <a:spcBef>
                <a:spcPts val="600"/>
              </a:spcBef>
              <a:spcAft>
                <a:spcPts val="1200"/>
              </a:spcAft>
              <a:buFont typeface="System Font Regular"/>
              <a:buChar char="-"/>
              <a:defRPr/>
            </a:pPr>
            <a:r>
              <a:rPr lang="en-US" sz="1600" dirty="0">
                <a:cs typeface="Arial" charset="0"/>
              </a:rPr>
              <a:t>Indicate current directory with </a:t>
            </a:r>
            <a:r>
              <a:rPr lang="en-US" sz="1600" dirty="0">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a:t>
            </a:r>
            <a:r>
              <a:rPr lang="en-US" sz="1600" dirty="0">
                <a:cs typeface="Arial" charset="0"/>
              </a:rPr>
              <a:t>, parent directory as </a:t>
            </a:r>
            <a:r>
              <a:rPr lang="en-US" sz="1600" dirty="0">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a:t>
            </a:r>
          </a:p>
          <a:p>
            <a:pPr marL="571500" indent="-285750">
              <a:spcBef>
                <a:spcPts val="600"/>
              </a:spcBef>
              <a:spcAft>
                <a:spcPts val="1200"/>
              </a:spcAft>
              <a:buFont typeface="System Font Regular"/>
              <a:buChar char="-"/>
              <a:defRPr/>
            </a:pPr>
            <a:r>
              <a:rPr lang="en-US" sz="1600" dirty="0">
                <a:cs typeface="Arial" charset="0"/>
              </a:rPr>
              <a:t>Can break if you start in the wrong place!</a:t>
            </a:r>
          </a:p>
          <a:p>
            <a:pPr marL="971550" lvl="1" indent="-228600" eaLnBrk="1" hangingPunct="1">
              <a:spcBef>
                <a:spcPts val="600"/>
              </a:spcBef>
              <a:spcAft>
                <a:spcPts val="1200"/>
              </a:spcAft>
              <a:buFontTx/>
              <a:buChar char="•"/>
              <a:defRPr/>
            </a:pPr>
            <a:endParaRPr lang="en-US" sz="1800" dirty="0">
              <a:cs typeface="Arial" charset="0"/>
            </a:endParaRPr>
          </a:p>
          <a:p>
            <a:pPr eaLnBrk="1" hangingPunct="1">
              <a:spcBef>
                <a:spcPts val="600"/>
              </a:spcBef>
              <a:spcAft>
                <a:spcPts val="1200"/>
              </a:spcAft>
              <a:defRPr/>
            </a:pPr>
            <a:endParaRPr lang="en-US" sz="1800" dirty="0">
              <a:cs typeface="Arial" charset="0"/>
            </a:endParaRPr>
          </a:p>
        </p:txBody>
      </p:sp>
      <p:sp>
        <p:nvSpPr>
          <p:cNvPr id="7" name="Text Placeholder 9">
            <a:extLst>
              <a:ext uri="{FF2B5EF4-FFF2-40B4-BE49-F238E27FC236}">
                <a16:creationId xmlns:a16="http://schemas.microsoft.com/office/drawing/2014/main" id="{24C6A508-A77C-534F-A3AB-EA54FFC8FE54}"/>
              </a:ext>
            </a:extLst>
          </p:cNvPr>
          <p:cNvSpPr txBox="1">
            <a:spLocks/>
          </p:cNvSpPr>
          <p:nvPr/>
        </p:nvSpPr>
        <p:spPr>
          <a:xfrm>
            <a:off x="5456288" y="4364255"/>
            <a:ext cx="2898440" cy="134182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Courier New" panose="02070309020205020404" pitchFamily="49" charset="0"/>
              <a:buChar char="o"/>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600"/>
              </a:spcBef>
              <a:spcAft>
                <a:spcPts val="1200"/>
              </a:spcAft>
              <a:buNone/>
              <a:defRPr/>
            </a:pPr>
            <a:r>
              <a:rPr lang="en-US" sz="1600" dirty="0" err="1">
                <a:latin typeface="Courier New" panose="02070309020205020404" pitchFamily="49" charset="0"/>
                <a:cs typeface="Courier New" panose="02070309020205020404" pitchFamily="49" charset="0"/>
              </a:rPr>
              <a:t>file.txt</a:t>
            </a:r>
            <a:r>
              <a:rPr lang="en-US" sz="1600" dirty="0">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file.txt</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files/</a:t>
            </a:r>
            <a:r>
              <a:rPr lang="en-US" sz="1600" dirty="0" err="1">
                <a:latin typeface="Courier New" panose="02070309020205020404" pitchFamily="49" charset="0"/>
                <a:cs typeface="Courier New" panose="02070309020205020404" pitchFamily="49" charset="0"/>
              </a:rPr>
              <a:t>file.txt</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../gka6a/files/</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../../project/</a:t>
            </a:r>
            <a:br>
              <a:rPr lang="en-US" sz="1400" dirty="0">
                <a:latin typeface="Courier New" panose="02070309020205020404" pitchFamily="49" charset="0"/>
                <a:cs typeface="Courier New" panose="02070309020205020404" pitchFamily="49" charset="0"/>
              </a:rPr>
            </a:br>
            <a:endParaRPr lang="en-US" sz="1400" dirty="0">
              <a:latin typeface="Courier New" panose="02070309020205020404" pitchFamily="49" charset="0"/>
              <a:cs typeface="Courier New" panose="02070309020205020404" pitchFamily="49" charset="0"/>
            </a:endParaRPr>
          </a:p>
          <a:p>
            <a:pPr marL="0" indent="0">
              <a:spcBef>
                <a:spcPts val="600"/>
              </a:spcBef>
              <a:spcAft>
                <a:spcPts val="1200"/>
              </a:spcAft>
              <a:buFont typeface="Arial"/>
              <a:buNone/>
              <a:defRPr/>
            </a:pPr>
            <a:endParaRPr lang="en-US" dirty="0">
              <a:latin typeface="Courier New" panose="02070309020205020404" pitchFamily="49" charset="0"/>
              <a:cs typeface="Courier New" panose="02070309020205020404" pitchFamily="49" charset="0"/>
            </a:endParaRPr>
          </a:p>
        </p:txBody>
      </p:sp>
      <p:sp>
        <p:nvSpPr>
          <p:cNvPr id="9" name="Text Placeholder 9">
            <a:extLst>
              <a:ext uri="{FF2B5EF4-FFF2-40B4-BE49-F238E27FC236}">
                <a16:creationId xmlns:a16="http://schemas.microsoft.com/office/drawing/2014/main" id="{48A7DB05-2BC9-9645-882A-94507D8D6428}"/>
              </a:ext>
            </a:extLst>
          </p:cNvPr>
          <p:cNvSpPr txBox="1">
            <a:spLocks/>
          </p:cNvSpPr>
          <p:nvPr/>
        </p:nvSpPr>
        <p:spPr>
          <a:xfrm>
            <a:off x="4876800" y="2064719"/>
            <a:ext cx="4191000" cy="122631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Courier New" panose="02070309020205020404" pitchFamily="49" charset="0"/>
              <a:buChar char="o"/>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600"/>
              </a:spcBef>
              <a:spcAft>
                <a:spcPts val="1200"/>
              </a:spcAft>
              <a:buFont typeface="Arial"/>
              <a:buNone/>
              <a:defRPr/>
            </a:pPr>
            <a:r>
              <a:rPr lang="en-US" sz="1600" dirty="0">
                <a:latin typeface="Courier New" panose="02070309020205020404" pitchFamily="49" charset="0"/>
                <a:cs typeface="Courier New" panose="02070309020205020404" pitchFamily="49" charset="0"/>
              </a:rPr>
              <a:t>/home/gka6a/</a:t>
            </a:r>
            <a:r>
              <a:rPr lang="en-US" sz="1600" dirty="0" err="1">
                <a:latin typeface="Courier New" panose="02070309020205020404" pitchFamily="49" charset="0"/>
                <a:cs typeface="Courier New" panose="02070309020205020404" pitchFamily="49" charset="0"/>
              </a:rPr>
              <a:t>file.txt</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/home/gka6a/files/</a:t>
            </a:r>
            <a:r>
              <a:rPr lang="en-US" sz="1600" dirty="0" err="1">
                <a:latin typeface="Courier New" panose="02070309020205020404" pitchFamily="49" charset="0"/>
                <a:cs typeface="Courier New" panose="02070309020205020404" pitchFamily="49" charset="0"/>
              </a:rPr>
              <a:t>file.txt</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/home/gka6a/files/</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/project/gka6a	</a:t>
            </a:r>
            <a:r>
              <a:rPr lang="en-US" sz="1200" dirty="0">
                <a:latin typeface="Courier New"/>
                <a:cs typeface="Courier New"/>
              </a:rPr>
              <a:t>			</a:t>
            </a:r>
            <a:br>
              <a:rPr lang="en-US" sz="1200" dirty="0">
                <a:latin typeface="Courier New"/>
                <a:cs typeface="Courier New"/>
              </a:rPr>
            </a:br>
            <a:r>
              <a:rPr lang="en-US" sz="1200" dirty="0">
                <a:latin typeface="Courier New"/>
                <a:cs typeface="Courier New"/>
              </a:rPr>
              <a:t>	</a:t>
            </a:r>
            <a:br>
              <a:rPr lang="en-US" sz="1200" dirty="0">
                <a:latin typeface="Courier New"/>
                <a:cs typeface="Courier New"/>
              </a:rPr>
            </a:br>
            <a:endParaRPr lang="en-US" sz="1200" dirty="0">
              <a:latin typeface="Courier New"/>
              <a:cs typeface="Courier New"/>
            </a:endParaRPr>
          </a:p>
          <a:p>
            <a:pPr marL="0" indent="0">
              <a:spcBef>
                <a:spcPts val="600"/>
              </a:spcBef>
              <a:spcAft>
                <a:spcPts val="1200"/>
              </a:spcAft>
              <a:buFont typeface="Arial"/>
              <a:buNone/>
              <a:defRPr/>
            </a:pPr>
            <a:endParaRPr lang="en-US" sz="1800" dirty="0">
              <a:cs typeface="Arial" charset="0"/>
            </a:endParaRPr>
          </a:p>
        </p:txBody>
      </p:sp>
      <p:sp>
        <p:nvSpPr>
          <p:cNvPr id="11" name="Title 1">
            <a:extLst>
              <a:ext uri="{FF2B5EF4-FFF2-40B4-BE49-F238E27FC236}">
                <a16:creationId xmlns:a16="http://schemas.microsoft.com/office/drawing/2014/main" id="{9532042D-7D9D-0243-8591-51345B5491E4}"/>
              </a:ext>
            </a:extLst>
          </p:cNvPr>
          <p:cNvSpPr txBox="1">
            <a:spLocks/>
          </p:cNvSpPr>
          <p:nvPr/>
        </p:nvSpPr>
        <p:spPr>
          <a:xfrm>
            <a:off x="804672" y="310896"/>
            <a:ext cx="7891272" cy="1325880"/>
          </a:xfrm>
          <a:prstGeom prst="rect">
            <a:avLst/>
          </a:prstGeom>
        </p:spPr>
        <p:txBody>
          <a:bodyPr anchor="ctr"/>
          <a:lstStyle>
            <a:lvl1pPr algn="l" defTabSz="914400" rtl="0" eaLnBrk="1" latinLnBrk="0" hangingPunct="1">
              <a:lnSpc>
                <a:spcPct val="90000"/>
              </a:lnSpc>
              <a:spcBef>
                <a:spcPct val="0"/>
              </a:spcBef>
              <a:buNone/>
              <a:defRPr sz="4400" kern="1200" cap="all" baseline="0">
                <a:solidFill>
                  <a:schemeClr val="accent1">
                    <a:lumMod val="50000"/>
                  </a:schemeClr>
                </a:solidFill>
                <a:latin typeface="+mj-lt"/>
                <a:ea typeface="+mj-ea"/>
                <a:cs typeface="+mj-cs"/>
              </a:defRPr>
            </a:lvl1pPr>
          </a:lstStyle>
          <a:p>
            <a:r>
              <a:rPr lang="en-US" sz="4000" dirty="0"/>
              <a:t>Paths</a:t>
            </a:r>
            <a:r>
              <a:rPr lang="en-US" dirty="0"/>
              <a:t> </a:t>
            </a:r>
            <a:r>
              <a:rPr lang="en-US" sz="3200" dirty="0"/>
              <a:t>- Summary</a:t>
            </a:r>
            <a:endParaRPr lang="en-US" dirty="0"/>
          </a:p>
        </p:txBody>
      </p:sp>
    </p:spTree>
    <p:extLst>
      <p:ext uri="{BB962C8B-B14F-4D97-AF65-F5344CB8AC3E}">
        <p14:creationId xmlns:p14="http://schemas.microsoft.com/office/powerpoint/2010/main" val="3040434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63140"/>
            <a:ext cx="8458200" cy="5198539"/>
          </a:xfrm>
        </p:spPr>
        <p:txBody>
          <a:bodyPr>
            <a:normAutofit/>
          </a:bodyPr>
          <a:lstStyle/>
          <a:p>
            <a:pPr marL="0" indent="0">
              <a:buNone/>
            </a:pPr>
            <a:endParaRPr lang="en-US" sz="1800" b="1" dirty="0">
              <a:latin typeface="Courier New"/>
              <a:cs typeface="Courier New"/>
            </a:endParaRPr>
          </a:p>
          <a:p>
            <a:pPr marL="0" indent="0">
              <a:buNone/>
            </a:pPr>
            <a:r>
              <a:rPr lang="en-US" sz="2400" b="1" dirty="0">
                <a:latin typeface="Courier New"/>
                <a:cs typeface="Courier New"/>
              </a:rPr>
              <a:t>ls</a:t>
            </a:r>
            <a:r>
              <a:rPr lang="en-US" sz="2400" dirty="0"/>
              <a:t> command: list files in current directory</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lvl="0"/>
            <a:r>
              <a:rPr lang="en-US" sz="2400" dirty="0">
                <a:latin typeface="Courier New"/>
                <a:cs typeface="Courier New"/>
              </a:rPr>
              <a:t>-l</a:t>
            </a:r>
            <a:r>
              <a:rPr lang="en-US" sz="2400" dirty="0"/>
              <a:t>	long listing, includes file date and size</a:t>
            </a:r>
          </a:p>
          <a:p>
            <a:r>
              <a:rPr lang="en-US" sz="2400" dirty="0">
                <a:latin typeface="Courier New" charset="0"/>
                <a:ea typeface="Courier New" charset="0"/>
                <a:cs typeface="Courier New" charset="0"/>
              </a:rPr>
              <a:t>-a  </a:t>
            </a:r>
            <a:r>
              <a:rPr lang="en-US" sz="2400" dirty="0"/>
              <a:t>displays all files.</a:t>
            </a:r>
          </a:p>
          <a:p>
            <a:pPr lvl="0"/>
            <a:r>
              <a:rPr lang="en-US" sz="2400" dirty="0">
                <a:latin typeface="Courier New"/>
                <a:cs typeface="Courier New"/>
              </a:rPr>
              <a:t>-h</a:t>
            </a:r>
            <a:r>
              <a:rPr lang="en-US" sz="2400" dirty="0"/>
              <a:t>	show file sizes in human readable terms</a:t>
            </a:r>
          </a:p>
          <a:p>
            <a:pPr lvl="0"/>
            <a:r>
              <a:rPr lang="en-US" sz="2400" dirty="0">
                <a:latin typeface="Courier New"/>
                <a:cs typeface="Courier New"/>
              </a:rPr>
              <a:t>-t</a:t>
            </a:r>
            <a:r>
              <a:rPr lang="en-US" sz="2400" dirty="0"/>
              <a:t>	show the newest files first</a:t>
            </a:r>
          </a:p>
        </p:txBody>
      </p:sp>
      <p:sp>
        <p:nvSpPr>
          <p:cNvPr id="4" name="Text Box 2"/>
          <p:cNvSpPr txBox="1">
            <a:spLocks noChangeArrowheads="1"/>
          </p:cNvSpPr>
          <p:nvPr/>
        </p:nvSpPr>
        <p:spPr bwMode="auto">
          <a:xfrm>
            <a:off x="533400" y="2438400"/>
            <a:ext cx="8229600" cy="793331"/>
          </a:xfrm>
          <a:prstGeom prst="rect">
            <a:avLst/>
          </a:prstGeom>
          <a:solidFill>
            <a:srgbClr val="FFFFFF"/>
          </a:solidFill>
          <a:ln w="9525">
            <a:solidFill>
              <a:srgbClr val="000000"/>
            </a:solidFill>
            <a:miter lim="800000"/>
            <a:headEnd/>
            <a:tailEnd/>
          </a:ln>
          <a:extLst>
            <a:ext uri="{FAA26D3D-D897-4be2-8F04-BA451C77F1D7}">
              <ma14:placeholderFlag xmlns="" xmlns:ma14="http://schemas.microsoft.com/office/mac/drawingml/2011/main"/>
            </a:ext>
            <a:ext uri="{C572A759-6A51-4108-AA02-DFA0A04FC94B}">
              <ma14:wrappingTextBoxFlag xmlns="" xmlns:ma14="http://schemas.microsoft.com/office/mac/drawingml/2011/main"/>
            </a:ext>
          </a:extLst>
        </p:spPr>
        <p:txBody>
          <a:bodyPr rot="0" vert="horz" wrap="square" lIns="91440" tIns="45720" rIns="91440" bIns="45720" anchor="t" anchorCtr="0">
            <a:noAutofit/>
          </a:bodyPr>
          <a:lstStyle/>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rgbClr val="000000"/>
                </a:solidFill>
                <a:effectLst/>
                <a:latin typeface="Courier New"/>
                <a:ea typeface="宋体"/>
                <a:cs typeface="Courier New"/>
              </a:rPr>
              <a:t>$ ls</a:t>
            </a:r>
            <a:endParaRPr lang="en-US" sz="1600" dirty="0">
              <a:effectLst/>
              <a:latin typeface="Courier New"/>
              <a:ea typeface="宋体"/>
              <a:cs typeface="Courier New"/>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500" dirty="0" err="1">
                <a:solidFill>
                  <a:srgbClr val="000000"/>
                </a:solidFill>
                <a:latin typeface="Courier New"/>
                <a:ea typeface="宋体"/>
                <a:cs typeface="Courier New"/>
              </a:rPr>
              <a:t>basic_commands</a:t>
            </a:r>
            <a:r>
              <a:rPr lang="en-US" sz="1500" dirty="0">
                <a:solidFill>
                  <a:srgbClr val="000000"/>
                </a:solidFill>
                <a:latin typeface="Courier New"/>
                <a:ea typeface="宋体"/>
                <a:cs typeface="Courier New"/>
              </a:rPr>
              <a:t>  data  protein  redirects  regex  scripts  Shakespeare</a:t>
            </a:r>
          </a:p>
          <a:p>
            <a:pPr marL="0" marR="0">
              <a:spcBef>
                <a:spcPts val="0"/>
              </a:spcBef>
              <a:spcAft>
                <a:spcPts val="0"/>
              </a:spcAft>
            </a:pPr>
            <a:r>
              <a:rPr lang="en-US" sz="1200" dirty="0">
                <a:effectLst/>
                <a:latin typeface="Courier New"/>
                <a:ea typeface="宋体"/>
                <a:cs typeface="Arial"/>
              </a:rPr>
              <a:t> </a:t>
            </a:r>
            <a:endParaRPr lang="en-US" sz="1200" dirty="0">
              <a:effectLst/>
              <a:latin typeface="Calibri"/>
              <a:ea typeface="宋体"/>
              <a:cs typeface="Arial"/>
            </a:endParaRPr>
          </a:p>
        </p:txBody>
      </p:sp>
      <p:sp>
        <p:nvSpPr>
          <p:cNvPr id="9" name="Title 7">
            <a:extLst>
              <a:ext uri="{FF2B5EF4-FFF2-40B4-BE49-F238E27FC236}">
                <a16:creationId xmlns:a16="http://schemas.microsoft.com/office/drawing/2014/main" id="{7A00868F-1468-574C-A0DC-3DF24D41174F}"/>
              </a:ext>
            </a:extLst>
          </p:cNvPr>
          <p:cNvSpPr txBox="1">
            <a:spLocks/>
          </p:cNvSpPr>
          <p:nvPr/>
        </p:nvSpPr>
        <p:spPr>
          <a:xfrm>
            <a:off x="804672" y="310896"/>
            <a:ext cx="7891272" cy="13258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4000" dirty="0">
                <a:solidFill>
                  <a:schemeClr val="accent1">
                    <a:lumMod val="50000"/>
                  </a:schemeClr>
                </a:solidFill>
                <a:latin typeface="+mj-lt"/>
              </a:rPr>
              <a:t>LISTING FILES</a:t>
            </a:r>
          </a:p>
        </p:txBody>
      </p:sp>
    </p:spTree>
    <p:extLst>
      <p:ext uri="{BB962C8B-B14F-4D97-AF65-F5344CB8AC3E}">
        <p14:creationId xmlns:p14="http://schemas.microsoft.com/office/powerpoint/2010/main" val="1240900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B8943C-ABE1-7E48-8193-E2A93A17B652}"/>
              </a:ext>
            </a:extLst>
          </p:cNvPr>
          <p:cNvGrpSpPr/>
          <p:nvPr/>
        </p:nvGrpSpPr>
        <p:grpSpPr>
          <a:xfrm>
            <a:off x="381000" y="287715"/>
            <a:ext cx="8695354" cy="6494085"/>
            <a:chOff x="381000" y="287715"/>
            <a:chExt cx="8695354" cy="6494085"/>
          </a:xfrm>
        </p:grpSpPr>
        <p:sp>
          <p:nvSpPr>
            <p:cNvPr id="3" name="Rectangle 2">
              <a:extLst>
                <a:ext uri="{FF2B5EF4-FFF2-40B4-BE49-F238E27FC236}">
                  <a16:creationId xmlns:a16="http://schemas.microsoft.com/office/drawing/2014/main" id="{1659A243-A1DC-1444-8C43-DCEB19355C17}"/>
                </a:ext>
              </a:extLst>
            </p:cNvPr>
            <p:cNvSpPr/>
            <p:nvPr/>
          </p:nvSpPr>
          <p:spPr>
            <a:xfrm>
              <a:off x="702821" y="287715"/>
              <a:ext cx="8373533" cy="6494085"/>
            </a:xfrm>
            <a:prstGeom prst="rect">
              <a:avLst/>
            </a:prstGeom>
            <a:solidFill>
              <a:schemeClr val="bg1"/>
            </a:solidFill>
          </p:spPr>
          <p:txBody>
            <a:bodyPr wrap="square">
              <a:spAutoFit/>
            </a:bodyPr>
            <a:lstStyle/>
            <a:p>
              <a:r>
                <a:rPr lang="en-US" sz="1300" dirty="0">
                  <a:solidFill>
                    <a:srgbClr val="000000"/>
                  </a:solidFill>
                  <a:latin typeface="Courier New" panose="02070309020205020404" pitchFamily="49" charset="0"/>
                  <a:cs typeface="Courier New" panose="02070309020205020404" pitchFamily="49" charset="0"/>
                </a:rPr>
                <a:t>$ </a:t>
              </a:r>
              <a:r>
                <a:rPr lang="en-US" sz="1300" b="1" dirty="0">
                  <a:solidFill>
                    <a:srgbClr val="000000"/>
                  </a:solidFill>
                  <a:latin typeface="Courier New" panose="02070309020205020404" pitchFamily="49" charset="0"/>
                  <a:cs typeface="Courier New" panose="02070309020205020404" pitchFamily="49" charset="0"/>
                </a:rPr>
                <a:t>ls</a:t>
              </a:r>
            </a:p>
            <a:p>
              <a:r>
                <a:rPr lang="en-US" sz="1300" dirty="0" err="1">
                  <a:solidFill>
                    <a:srgbClr val="000000"/>
                  </a:solidFill>
                  <a:latin typeface="Courier New" panose="02070309020205020404" pitchFamily="49" charset="0"/>
                  <a:cs typeface="Courier New" panose="02070309020205020404" pitchFamily="49" charset="0"/>
                </a:rPr>
                <a:t>basic_commands</a:t>
              </a:r>
              <a:r>
                <a:rPr lang="en-US" sz="1300" dirty="0">
                  <a:solidFill>
                    <a:srgbClr val="000000"/>
                  </a:solidFill>
                  <a:latin typeface="Courier New" panose="02070309020205020404" pitchFamily="49" charset="0"/>
                  <a:cs typeface="Courier New" panose="02070309020205020404" pitchFamily="49" charset="0"/>
                </a:rPr>
                <a:t>  data  protein  scripts</a:t>
              </a:r>
            </a:p>
            <a:p>
              <a:r>
                <a:rPr lang="en-US" sz="1300" dirty="0">
                  <a:solidFill>
                    <a:srgbClr val="000000"/>
                  </a:solidFill>
                  <a:latin typeface="Courier New" panose="02070309020205020404" pitchFamily="49" charset="0"/>
                  <a:cs typeface="Courier New" panose="02070309020205020404" pitchFamily="49" charset="0"/>
                </a:rPr>
                <a:t>$ </a:t>
              </a:r>
              <a:r>
                <a:rPr lang="en-US" sz="1300" b="1" dirty="0">
                  <a:solidFill>
                    <a:srgbClr val="000000"/>
                  </a:solidFill>
                  <a:latin typeface="Courier New" panose="02070309020205020404" pitchFamily="49" charset="0"/>
                  <a:cs typeface="Courier New" panose="02070309020205020404" pitchFamily="49" charset="0"/>
                </a:rPr>
                <a:t>ls -l</a:t>
              </a:r>
              <a:r>
                <a:rPr lang="en-US" sz="1300" dirty="0">
                  <a:solidFill>
                    <a:srgbClr val="000000"/>
                  </a:solidFill>
                  <a:latin typeface="Courier New" panose="02070309020205020404" pitchFamily="49" charset="0"/>
                  <a:cs typeface="Courier New" panose="02070309020205020404" pitchFamily="49" charset="0"/>
                </a:rPr>
                <a:t> </a:t>
              </a: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2 gka6a users 2560 Jan 29 13:20 </a:t>
              </a:r>
              <a:r>
                <a:rPr lang="en-US" sz="1300" dirty="0" err="1">
                  <a:solidFill>
                    <a:srgbClr val="000000"/>
                  </a:solidFill>
                  <a:latin typeface="Courier New" panose="02070309020205020404" pitchFamily="49" charset="0"/>
                  <a:cs typeface="Courier New" panose="02070309020205020404" pitchFamily="49" charset="0"/>
                </a:rPr>
                <a:t>basic_commands</a:t>
              </a:r>
              <a:endParaRPr lang="en-US" sz="1300" dirty="0">
                <a:solidFill>
                  <a:srgbClr val="000000"/>
                </a:solidFill>
                <a:latin typeface="Courier New" panose="02070309020205020404" pitchFamily="49" charset="0"/>
                <a:cs typeface="Courier New" panose="02070309020205020404" pitchFamily="49" charset="0"/>
              </a:endParaRP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2 gka6a users 2048 Jan 29 13:20 data</a:t>
              </a: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2 gka6a users 3584 Jan 29 13:20 protein</a:t>
              </a: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2 gka6a users  512 Jan 29 13:20 redirects</a:t>
              </a: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2 gka6a users  512 Jan 29 13:20 regex</a:t>
              </a: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3 gka6a users 5632 Jan 29 14:48 scripts</a:t>
              </a: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2 gka6a users 5120 Jan 29 13:20 </a:t>
              </a:r>
              <a:r>
                <a:rPr lang="en-US" sz="1300" dirty="0" err="1">
                  <a:solidFill>
                    <a:srgbClr val="000000"/>
                  </a:solidFill>
                  <a:latin typeface="Courier New" panose="02070309020205020404" pitchFamily="49" charset="0"/>
                  <a:cs typeface="Courier New" panose="02070309020205020404" pitchFamily="49" charset="0"/>
                </a:rPr>
                <a:t>shakespeare</a:t>
              </a:r>
              <a:endParaRPr lang="en-US" sz="1300" dirty="0">
                <a:solidFill>
                  <a:srgbClr val="000000"/>
                </a:solidFill>
                <a:latin typeface="Courier New" panose="02070309020205020404" pitchFamily="49" charset="0"/>
                <a:cs typeface="Courier New" panose="02070309020205020404" pitchFamily="49" charset="0"/>
              </a:endParaRPr>
            </a:p>
            <a:p>
              <a:r>
                <a:rPr lang="en-US" sz="1300" dirty="0">
                  <a:solidFill>
                    <a:srgbClr val="000000"/>
                  </a:solidFill>
                  <a:latin typeface="Courier New" panose="02070309020205020404" pitchFamily="49" charset="0"/>
                  <a:cs typeface="Courier New" panose="02070309020205020404" pitchFamily="49" charset="0"/>
                </a:rPr>
                <a:t>$ </a:t>
              </a:r>
              <a:r>
                <a:rPr lang="en-US" sz="1300" b="1" dirty="0">
                  <a:solidFill>
                    <a:srgbClr val="000000"/>
                  </a:solidFill>
                  <a:latin typeface="Courier New" panose="02070309020205020404" pitchFamily="49" charset="0"/>
                  <a:cs typeface="Courier New" panose="02070309020205020404" pitchFamily="49" charset="0"/>
                </a:rPr>
                <a:t>ls -</a:t>
              </a:r>
              <a:r>
                <a:rPr lang="en-US" sz="1300" b="1" dirty="0" err="1">
                  <a:solidFill>
                    <a:srgbClr val="000000"/>
                  </a:solidFill>
                  <a:latin typeface="Courier New" panose="02070309020205020404" pitchFamily="49" charset="0"/>
                  <a:cs typeface="Courier New" panose="02070309020205020404" pitchFamily="49" charset="0"/>
                </a:rPr>
                <a:t>lah</a:t>
              </a:r>
              <a:endParaRPr lang="en-US" sz="1300" b="1" dirty="0">
                <a:solidFill>
                  <a:srgbClr val="000000"/>
                </a:solidFill>
                <a:latin typeface="Courier New" panose="02070309020205020404" pitchFamily="49" charset="0"/>
                <a:cs typeface="Courier New" panose="02070309020205020404" pitchFamily="49" charset="0"/>
              </a:endParaRP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9 gka6a users 4.0K Jan 29 15:20 .</a:t>
              </a:r>
            </a:p>
            <a:p>
              <a:r>
                <a:rPr lang="en-US" sz="1300" dirty="0" err="1">
                  <a:solidFill>
                    <a:srgbClr val="000000"/>
                  </a:solidFill>
                  <a:latin typeface="Courier New" panose="02070309020205020404" pitchFamily="49" charset="0"/>
                  <a:cs typeface="Courier New" panose="02070309020205020404" pitchFamily="49" charset="0"/>
                </a:rPr>
                <a:t>drwx</a:t>
              </a:r>
              <a:r>
                <a:rPr lang="en-US" sz="1300" dirty="0">
                  <a:solidFill>
                    <a:srgbClr val="000000"/>
                  </a:solidFill>
                  <a:latin typeface="Courier New" panose="02070309020205020404" pitchFamily="49" charset="0"/>
                  <a:cs typeface="Courier New" panose="02070309020205020404" pitchFamily="49" charset="0"/>
                </a:rPr>
                <a:t>--s--x 42 gka6a users  29K Jan 29 14:32 ..</a:t>
              </a: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2 gka6a users 2.5K Jan 29 13:20 </a:t>
              </a:r>
              <a:r>
                <a:rPr lang="en-US" sz="1300" dirty="0" err="1">
                  <a:solidFill>
                    <a:srgbClr val="000000"/>
                  </a:solidFill>
                  <a:latin typeface="Courier New" panose="02070309020205020404" pitchFamily="49" charset="0"/>
                  <a:cs typeface="Courier New" panose="02070309020205020404" pitchFamily="49" charset="0"/>
                </a:rPr>
                <a:t>basic_commands</a:t>
              </a:r>
              <a:endParaRPr lang="en-US" sz="1300" dirty="0">
                <a:solidFill>
                  <a:srgbClr val="000000"/>
                </a:solidFill>
                <a:latin typeface="Courier New" panose="02070309020205020404" pitchFamily="49" charset="0"/>
                <a:cs typeface="Courier New" panose="02070309020205020404" pitchFamily="49" charset="0"/>
              </a:endParaRP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2 gka6a users 2.0K Jan 29 13:20 data</a:t>
              </a:r>
            </a:p>
            <a:p>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rw</a:t>
              </a:r>
              <a:r>
                <a:rPr lang="en-US" sz="1300" dirty="0">
                  <a:solidFill>
                    <a:srgbClr val="000000"/>
                  </a:solidFill>
                  <a:latin typeface="Courier New" panose="02070309020205020404" pitchFamily="49" charset="0"/>
                  <a:cs typeface="Courier New" panose="02070309020205020404" pitchFamily="49" charset="0"/>
                </a:rPr>
                <a:t>-r--r--  1 gka6a users  11K Jan 29 13:20 .</a:t>
              </a:r>
              <a:r>
                <a:rPr lang="en-US" sz="1300" dirty="0" err="1">
                  <a:solidFill>
                    <a:srgbClr val="000000"/>
                  </a:solidFill>
                  <a:latin typeface="Courier New" panose="02070309020205020404" pitchFamily="49" charset="0"/>
                  <a:cs typeface="Courier New" panose="02070309020205020404" pitchFamily="49" charset="0"/>
                </a:rPr>
                <a:t>DS_Store</a:t>
              </a:r>
              <a:endParaRPr lang="en-US" sz="1300" dirty="0">
                <a:solidFill>
                  <a:srgbClr val="000000"/>
                </a:solidFill>
                <a:latin typeface="Courier New" panose="02070309020205020404" pitchFamily="49" charset="0"/>
                <a:cs typeface="Courier New" panose="02070309020205020404" pitchFamily="49" charset="0"/>
              </a:endParaRP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2 gka6a users 3.5K Jan 29 13:20 protein</a:t>
              </a: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2 gka6a users  512 Jan 29 13:20 redirects</a:t>
              </a: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2 gka6a users  512 Jan 29 13:20 regex</a:t>
              </a: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3 gka6a users 5.5K Jan 29 14:48 scripts</a:t>
              </a: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2 gka6a users 5.0K Jan 29 13:20 </a:t>
              </a:r>
              <a:r>
                <a:rPr lang="en-US" sz="1300" dirty="0" err="1">
                  <a:solidFill>
                    <a:srgbClr val="000000"/>
                  </a:solidFill>
                  <a:latin typeface="Courier New" panose="02070309020205020404" pitchFamily="49" charset="0"/>
                  <a:cs typeface="Courier New" panose="02070309020205020404" pitchFamily="49" charset="0"/>
                </a:rPr>
                <a:t>shakespeare</a:t>
              </a:r>
              <a:endParaRPr lang="en-US" sz="1300" dirty="0">
                <a:solidFill>
                  <a:srgbClr val="000000"/>
                </a:solidFill>
                <a:latin typeface="Courier New" panose="02070309020205020404" pitchFamily="49" charset="0"/>
                <a:cs typeface="Courier New" panose="02070309020205020404" pitchFamily="49" charset="0"/>
              </a:endParaRPr>
            </a:p>
            <a:p>
              <a:r>
                <a:rPr lang="en-US" sz="1300" dirty="0">
                  <a:solidFill>
                    <a:srgbClr val="000000"/>
                  </a:solidFill>
                  <a:latin typeface="Courier New" panose="02070309020205020404" pitchFamily="49" charset="0"/>
                  <a:cs typeface="Courier New" panose="02070309020205020404" pitchFamily="49" charset="0"/>
                </a:rPr>
                <a:t>$ </a:t>
              </a:r>
              <a:r>
                <a:rPr lang="en-US" sz="1300" b="1" dirty="0">
                  <a:solidFill>
                    <a:srgbClr val="000000"/>
                  </a:solidFill>
                  <a:latin typeface="Courier New" panose="02070309020205020404" pitchFamily="49" charset="0"/>
                  <a:cs typeface="Courier New" panose="02070309020205020404" pitchFamily="49" charset="0"/>
                </a:rPr>
                <a:t>ls -</a:t>
              </a:r>
              <a:r>
                <a:rPr lang="en-US" sz="1300" b="1" dirty="0" err="1">
                  <a:solidFill>
                    <a:srgbClr val="000000"/>
                  </a:solidFill>
                  <a:latin typeface="Courier New" panose="02070309020205020404" pitchFamily="49" charset="0"/>
                  <a:cs typeface="Courier New" panose="02070309020205020404" pitchFamily="49" charset="0"/>
                </a:rPr>
                <a:t>laht</a:t>
              </a:r>
              <a:endParaRPr lang="en-US" sz="1300" b="1" dirty="0">
                <a:solidFill>
                  <a:srgbClr val="000000"/>
                </a:solidFill>
                <a:latin typeface="Courier New" panose="02070309020205020404" pitchFamily="49" charset="0"/>
                <a:cs typeface="Courier New" panose="02070309020205020404" pitchFamily="49" charset="0"/>
              </a:endParaRP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9 gka6a users 4.0K Jan 29 15:20 .</a:t>
              </a: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3 gka6a users 5.5K Jan 29 14:48 scripts</a:t>
              </a:r>
            </a:p>
            <a:p>
              <a:r>
                <a:rPr lang="en-US" sz="1300" dirty="0" err="1">
                  <a:solidFill>
                    <a:srgbClr val="000000"/>
                  </a:solidFill>
                  <a:latin typeface="Courier New" panose="02070309020205020404" pitchFamily="49" charset="0"/>
                  <a:cs typeface="Courier New" panose="02070309020205020404" pitchFamily="49" charset="0"/>
                </a:rPr>
                <a:t>drwx</a:t>
              </a:r>
              <a:r>
                <a:rPr lang="en-US" sz="1300" dirty="0">
                  <a:solidFill>
                    <a:srgbClr val="000000"/>
                  </a:solidFill>
                  <a:latin typeface="Courier New" panose="02070309020205020404" pitchFamily="49" charset="0"/>
                  <a:cs typeface="Courier New" panose="02070309020205020404" pitchFamily="49" charset="0"/>
                </a:rPr>
                <a:t>--s--x 42 gka6a users  29K Jan 29 14:32 ..</a:t>
              </a: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2 gka6a users 2.0K Jan 29 13:20 data</a:t>
              </a: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2 gka6a users  512 Jan 29 13:20 redirects</a:t>
              </a: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2 gka6a users 5.0K Jan 29 13:20 </a:t>
              </a:r>
              <a:r>
                <a:rPr lang="en-US" sz="1300" dirty="0" err="1">
                  <a:solidFill>
                    <a:srgbClr val="000000"/>
                  </a:solidFill>
                  <a:latin typeface="Courier New" panose="02070309020205020404" pitchFamily="49" charset="0"/>
                  <a:cs typeface="Courier New" panose="02070309020205020404" pitchFamily="49" charset="0"/>
                </a:rPr>
                <a:t>shakespeare</a:t>
              </a:r>
              <a:endParaRPr lang="en-US" sz="1300" dirty="0">
                <a:solidFill>
                  <a:srgbClr val="000000"/>
                </a:solidFill>
                <a:latin typeface="Courier New" panose="02070309020205020404" pitchFamily="49" charset="0"/>
                <a:cs typeface="Courier New" panose="02070309020205020404" pitchFamily="49" charset="0"/>
              </a:endParaRP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2 gka6a users  512 Jan 29 13:20 regex</a:t>
              </a: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2 gka6a users 3.5K Jan 29 13:20 protein</a:t>
              </a:r>
            </a:p>
            <a:p>
              <a:r>
                <a:rPr lang="en-US" sz="1300" dirty="0" err="1">
                  <a:solidFill>
                    <a:srgbClr val="000000"/>
                  </a:solidFill>
                  <a:latin typeface="Courier New" panose="02070309020205020404" pitchFamily="49" charset="0"/>
                  <a:cs typeface="Courier New" panose="02070309020205020404" pitchFamily="49" charset="0"/>
                </a:rPr>
                <a:t>drwxr</a:t>
              </a:r>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xr</a:t>
              </a:r>
              <a:r>
                <a:rPr lang="en-US" sz="1300" dirty="0">
                  <a:solidFill>
                    <a:srgbClr val="000000"/>
                  </a:solidFill>
                  <a:latin typeface="Courier New" panose="02070309020205020404" pitchFamily="49" charset="0"/>
                  <a:cs typeface="Courier New" panose="02070309020205020404" pitchFamily="49" charset="0"/>
                </a:rPr>
                <a:t>-x  2 gka6a users 2.5K Jan 29 13:20 </a:t>
              </a:r>
              <a:r>
                <a:rPr lang="en-US" sz="1300" dirty="0" err="1">
                  <a:solidFill>
                    <a:srgbClr val="000000"/>
                  </a:solidFill>
                  <a:latin typeface="Courier New" panose="02070309020205020404" pitchFamily="49" charset="0"/>
                  <a:cs typeface="Courier New" panose="02070309020205020404" pitchFamily="49" charset="0"/>
                </a:rPr>
                <a:t>basic_commands</a:t>
              </a:r>
              <a:endParaRPr lang="en-US" sz="1300" dirty="0">
                <a:solidFill>
                  <a:srgbClr val="000000"/>
                </a:solidFill>
                <a:latin typeface="Courier New" panose="02070309020205020404" pitchFamily="49" charset="0"/>
                <a:cs typeface="Courier New" panose="02070309020205020404" pitchFamily="49" charset="0"/>
              </a:endParaRPr>
            </a:p>
            <a:p>
              <a:r>
                <a:rPr lang="en-US" sz="1300" dirty="0">
                  <a:solidFill>
                    <a:srgbClr val="000000"/>
                  </a:solidFill>
                  <a:latin typeface="Courier New" panose="02070309020205020404" pitchFamily="49" charset="0"/>
                  <a:cs typeface="Courier New" panose="02070309020205020404" pitchFamily="49" charset="0"/>
                </a:rPr>
                <a:t>-</a:t>
              </a:r>
              <a:r>
                <a:rPr lang="en-US" sz="1300" dirty="0" err="1">
                  <a:solidFill>
                    <a:srgbClr val="000000"/>
                  </a:solidFill>
                  <a:latin typeface="Courier New" panose="02070309020205020404" pitchFamily="49" charset="0"/>
                  <a:cs typeface="Courier New" panose="02070309020205020404" pitchFamily="49" charset="0"/>
                </a:rPr>
                <a:t>rw</a:t>
              </a:r>
              <a:r>
                <a:rPr lang="en-US" sz="1300" dirty="0">
                  <a:solidFill>
                    <a:srgbClr val="000000"/>
                  </a:solidFill>
                  <a:latin typeface="Courier New" panose="02070309020205020404" pitchFamily="49" charset="0"/>
                  <a:cs typeface="Courier New" panose="02070309020205020404" pitchFamily="49" charset="0"/>
                </a:rPr>
                <a:t>-r--r--  1 gka6a users  11K Jan 29 13:20 .</a:t>
              </a:r>
              <a:r>
                <a:rPr lang="en-US" sz="1300" dirty="0" err="1">
                  <a:solidFill>
                    <a:srgbClr val="000000"/>
                  </a:solidFill>
                  <a:latin typeface="Courier New" panose="02070309020205020404" pitchFamily="49" charset="0"/>
                  <a:cs typeface="Courier New" panose="02070309020205020404" pitchFamily="49" charset="0"/>
                </a:rPr>
                <a:t>DS_Store</a:t>
              </a:r>
              <a:endParaRPr lang="en-US" sz="1300" dirty="0">
                <a:solidFill>
                  <a:srgbClr val="000000"/>
                </a:solidFill>
                <a:latin typeface="Courier New" panose="02070309020205020404" pitchFamily="49" charset="0"/>
                <a:cs typeface="Courier New" panose="02070309020205020404" pitchFamily="49" charset="0"/>
              </a:endParaRPr>
            </a:p>
          </p:txBody>
        </p:sp>
        <p:sp>
          <p:nvSpPr>
            <p:cNvPr id="2" name="Rectangle 1"/>
            <p:cNvSpPr/>
            <p:nvPr/>
          </p:nvSpPr>
          <p:spPr>
            <a:xfrm>
              <a:off x="381000" y="2479682"/>
              <a:ext cx="7280951" cy="428618"/>
            </a:xfrm>
            <a:prstGeom prst="rect">
              <a:avLst/>
            </a:prstGeom>
            <a:noFill/>
            <a:ln w="190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81000" y="4869127"/>
              <a:ext cx="7280950" cy="205740"/>
            </a:xfrm>
            <a:prstGeom prst="rect">
              <a:avLst/>
            </a:prstGeom>
            <a:noFill/>
            <a:ln w="190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352800" y="2908300"/>
              <a:ext cx="412750" cy="205740"/>
            </a:xfrm>
            <a:prstGeom prst="rect">
              <a:avLst/>
            </a:prstGeom>
            <a:noFill/>
            <a:ln w="190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6178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06068"/>
            <a:ext cx="8229600" cy="4842332"/>
          </a:xfrm>
        </p:spPr>
        <p:txBody>
          <a:bodyPr>
            <a:normAutofit/>
          </a:bodyPr>
          <a:lstStyle/>
          <a:p>
            <a:r>
              <a:rPr lang="en-US" sz="2000" b="1" dirty="0">
                <a:latin typeface="Courier New"/>
                <a:cs typeface="Courier New"/>
              </a:rPr>
              <a:t>cd</a:t>
            </a:r>
            <a:r>
              <a:rPr lang="en-US" sz="2000" b="1" dirty="0"/>
              <a:t> </a:t>
            </a:r>
            <a:r>
              <a:rPr lang="en-US" sz="2000" i="1" dirty="0">
                <a:latin typeface="Arial" panose="020B0604020202020204" pitchFamily="34" charset="0"/>
                <a:cs typeface="Arial" panose="020B0604020202020204" pitchFamily="34" charset="0"/>
              </a:rPr>
              <a:t>(</a:t>
            </a:r>
            <a:r>
              <a:rPr lang="en-US" sz="2000" i="1" u="sng" dirty="0">
                <a:latin typeface="Arial" panose="020B0604020202020204" pitchFamily="34" charset="0"/>
                <a:cs typeface="Arial" panose="020B0604020202020204" pitchFamily="34" charset="0"/>
              </a:rPr>
              <a:t>c</a:t>
            </a:r>
            <a:r>
              <a:rPr lang="en-US" sz="2000" i="1" dirty="0">
                <a:latin typeface="Arial" panose="020B0604020202020204" pitchFamily="34" charset="0"/>
                <a:cs typeface="Arial" panose="020B0604020202020204" pitchFamily="34" charset="0"/>
              </a:rPr>
              <a:t>hange </a:t>
            </a:r>
            <a:r>
              <a:rPr lang="en-US" sz="2000" i="1" u="sng" dirty="0">
                <a:latin typeface="Arial" panose="020B0604020202020204" pitchFamily="34" charset="0"/>
                <a:cs typeface="Arial" panose="020B0604020202020204" pitchFamily="34" charset="0"/>
              </a:rPr>
              <a:t>d</a:t>
            </a:r>
            <a:r>
              <a:rPr lang="en-US" sz="2000" i="1" dirty="0">
                <a:latin typeface="Arial" panose="020B0604020202020204" pitchFamily="34" charset="0"/>
                <a:cs typeface="Arial" panose="020B0604020202020204" pitchFamily="34" charset="0"/>
              </a:rPr>
              <a:t>irectory)</a:t>
            </a:r>
            <a:r>
              <a:rPr lang="en-US" sz="2000" dirty="0">
                <a:latin typeface="Arial" panose="020B0604020202020204" pitchFamily="34" charset="0"/>
                <a:cs typeface="Arial" panose="020B0604020202020204" pitchFamily="34" charset="0"/>
              </a:rPr>
              <a:t> command: is used to jump from one directory to another. </a:t>
            </a:r>
          </a:p>
          <a:p>
            <a:endParaRPr lang="en-US" sz="2000" dirty="0"/>
          </a:p>
          <a:p>
            <a:endParaRPr lang="en-US" sz="2000" dirty="0"/>
          </a:p>
          <a:p>
            <a:endParaRPr lang="en-US" sz="2000" dirty="0"/>
          </a:p>
          <a:p>
            <a:endParaRPr lang="en-US" sz="2000" dirty="0"/>
          </a:p>
          <a:p>
            <a:endParaRPr lang="en-US" sz="2000" dirty="0"/>
          </a:p>
          <a:p>
            <a:pPr marL="0" indent="0">
              <a:buNone/>
            </a:pPr>
            <a:endParaRPr lang="en-US" sz="1200" dirty="0"/>
          </a:p>
          <a:p>
            <a:r>
              <a:rPr lang="en-US" sz="2000" dirty="0">
                <a:latin typeface="Arial" panose="020B0604020202020204" pitchFamily="34" charset="0"/>
                <a:cs typeface="Arial" panose="020B0604020202020204" pitchFamily="34" charset="0"/>
              </a:rPr>
              <a:t>Changes your present location to the parent directory.</a:t>
            </a:r>
          </a:p>
          <a:p>
            <a:pPr marL="457200" lvl="1" indent="0">
              <a:buNone/>
            </a:pPr>
            <a:r>
              <a:rPr lang="en-US" sz="2000" dirty="0">
                <a:latin typeface="Courier New" panose="02070309020205020404" pitchFamily="49" charset="0"/>
                <a:cs typeface="Courier New" panose="02070309020205020404" pitchFamily="49" charset="0"/>
              </a:rPr>
              <a:t>cd ..</a:t>
            </a:r>
          </a:p>
          <a:p>
            <a:r>
              <a:rPr lang="en-US" sz="2000" dirty="0">
                <a:latin typeface="Arial" panose="020B0604020202020204" pitchFamily="34" charset="0"/>
                <a:cs typeface="Arial" panose="020B0604020202020204" pitchFamily="34" charset="0"/>
              </a:rPr>
              <a:t>The directory which is up one level in the directory tree can be referred to as “</a:t>
            </a:r>
            <a:r>
              <a:rPr lang="en-US" sz="2000" dirty="0">
                <a:latin typeface="Courier New" panose="02070309020205020404" pitchFamily="49" charset="0"/>
                <a:cs typeface="Courier New" panose="02070309020205020404" pitchFamily="49" charset="0"/>
              </a:rPr>
              <a:t>..</a:t>
            </a:r>
            <a:r>
              <a:rPr lang="en-US" sz="2000" dirty="0">
                <a:latin typeface="Arial" panose="020B0604020202020204" pitchFamily="34" charset="0"/>
                <a:cs typeface="Arial" panose="020B0604020202020204" pitchFamily="34" charset="0"/>
              </a:rPr>
              <a:t>” dot dot.</a:t>
            </a:r>
          </a:p>
          <a:p>
            <a:r>
              <a:rPr lang="en-US" sz="2000" dirty="0">
                <a:latin typeface="Courier New" panose="02070309020205020404" pitchFamily="49" charset="0"/>
                <a:cs typeface="Courier New" panose="02070309020205020404" pitchFamily="49" charset="0"/>
              </a:rPr>
              <a:t>cd </a:t>
            </a:r>
            <a:r>
              <a:rPr lang="en-US" sz="2000" dirty="0">
                <a:latin typeface="Arial" panose="020B0604020202020204" pitchFamily="34" charset="0"/>
                <a:cs typeface="Arial" panose="020B0604020202020204" pitchFamily="34" charset="0"/>
              </a:rPr>
              <a:t>with no directory name puts you into your home directory.</a:t>
            </a:r>
          </a:p>
        </p:txBody>
      </p:sp>
      <p:sp>
        <p:nvSpPr>
          <p:cNvPr id="4" name="Text Box 2"/>
          <p:cNvSpPr txBox="1">
            <a:spLocks noChangeArrowheads="1"/>
          </p:cNvSpPr>
          <p:nvPr/>
        </p:nvSpPr>
        <p:spPr bwMode="auto">
          <a:xfrm>
            <a:off x="736601" y="2057401"/>
            <a:ext cx="7950199" cy="2133600"/>
          </a:xfrm>
          <a:prstGeom prst="rect">
            <a:avLst/>
          </a:prstGeom>
          <a:noFill/>
          <a:ln w="9525">
            <a:solidFill>
              <a:srgbClr val="000000"/>
            </a:solidFill>
            <a:miter lim="800000"/>
            <a:headEnd/>
            <a:tailEnd/>
          </a:ln>
          <a:extLst>
            <a:ext uri="{FAA26D3D-D897-4be2-8F04-BA451C77F1D7}">
              <ma14:placeholderFlag xmlns="" xmlns:ma14="http://schemas.microsoft.com/office/mac/drawingml/2011/main"/>
            </a:ext>
            <a:ext uri="{C572A759-6A51-4108-AA02-DFA0A04FC94B}">
              <ma14:wrappingTextBoxFlag xmlns="" xmlns:ma14="http://schemas.microsoft.com/office/mac/drawingml/2011/main"/>
            </a:ext>
          </a:extLst>
        </p:spPr>
        <p:txBody>
          <a:bodyPr rot="0" vert="horz" wrap="square" lIns="91440" tIns="45720" rIns="91440" bIns="45720" anchor="t" anchorCtr="0">
            <a:noAutofit/>
          </a:bodyPr>
          <a:lstStyle/>
          <a:p>
            <a:r>
              <a:rPr lang="en-US" sz="1400" b="1" dirty="0">
                <a:latin typeface="Courier New" panose="02070309020205020404" pitchFamily="49" charset="0"/>
                <a:cs typeface="Courier New" panose="02070309020205020404" pitchFamily="49" charset="0"/>
              </a:rPr>
              <a:t>$ cd </a:t>
            </a:r>
            <a:r>
              <a:rPr lang="en-US" sz="1400" dirty="0" err="1">
                <a:latin typeface="Courier New" panose="02070309020205020404" pitchFamily="49" charset="0"/>
                <a:cs typeface="Courier New" panose="02070309020205020404" pitchFamily="49" charset="0"/>
              </a:rPr>
              <a:t>rivanna</a:t>
            </a:r>
            <a:r>
              <a:rPr lang="en-US" sz="1400" dirty="0">
                <a:latin typeface="Courier New" panose="02070309020205020404" pitchFamily="49" charset="0"/>
                <a:cs typeface="Courier New" panose="02070309020205020404" pitchFamily="49" charset="0"/>
              </a:rPr>
              <a:t>-cl/</a:t>
            </a:r>
            <a:r>
              <a:rPr lang="en-US" sz="1400" dirty="0" err="1">
                <a:latin typeface="Courier New" panose="02070309020205020404" pitchFamily="49" charset="0"/>
                <a:cs typeface="Courier New" panose="02070309020205020404" pitchFamily="49" charset="0"/>
              </a:rPr>
              <a:t>basic_commands</a:t>
            </a:r>
            <a:endParaRPr lang="en-US" sz="1400"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ea typeface="宋体"/>
                <a:cs typeface="Courier New" panose="02070309020205020404" pitchFamily="49" charset="0"/>
              </a:rPr>
              <a:t>ls -</a:t>
            </a:r>
            <a:r>
              <a:rPr lang="en-US" sz="1400" b="1" dirty="0" err="1">
                <a:latin typeface="Courier New" panose="02070309020205020404" pitchFamily="49" charset="0"/>
                <a:ea typeface="宋体"/>
                <a:cs typeface="Courier New" panose="02070309020205020404" pitchFamily="49" charset="0"/>
              </a:rPr>
              <a:t>lh</a:t>
            </a:r>
            <a:endParaRPr lang="en-US" sz="1400" b="1" dirty="0">
              <a:latin typeface="Courier New" panose="02070309020205020404" pitchFamily="49" charset="0"/>
              <a:ea typeface="宋体"/>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total 245M</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rw</a:t>
            </a:r>
            <a:r>
              <a:rPr lang="en-US" sz="1400" dirty="0">
                <a:latin typeface="Courier New" panose="02070309020205020404" pitchFamily="49" charset="0"/>
                <a:cs typeface="Courier New" panose="02070309020205020404" pitchFamily="49" charset="0"/>
              </a:rPr>
              <a:t>-r--r-- 1 gka6a users 2.1K Jan 29 13:20 </a:t>
            </a:r>
            <a:r>
              <a:rPr lang="en-US" sz="1400" dirty="0" err="1">
                <a:latin typeface="Courier New" panose="02070309020205020404" pitchFamily="49" charset="0"/>
                <a:cs typeface="Courier New" panose="02070309020205020404" pitchFamily="49" charset="0"/>
              </a:rPr>
              <a:t>intro_basic-unix.txt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rwxr</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xr</a:t>
            </a:r>
            <a:r>
              <a:rPr lang="en-US" sz="1400" dirty="0">
                <a:latin typeface="Courier New" panose="02070309020205020404" pitchFamily="49" charset="0"/>
                <a:cs typeface="Courier New" panose="02070309020205020404" pitchFamily="49" charset="0"/>
              </a:rPr>
              <a:t>-x 1 gka6a users 197M Jan 29 13:20 </a:t>
            </a:r>
            <a:r>
              <a:rPr lang="en-US" sz="1400" dirty="0" err="1">
                <a:latin typeface="Courier New" panose="02070309020205020404" pitchFamily="49" charset="0"/>
                <a:cs typeface="Courier New" panose="02070309020205020404" pitchFamily="49" charset="0"/>
              </a:rPr>
              <a:t>list_of_reads.txt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rw</a:t>
            </a:r>
            <a:r>
              <a:rPr lang="en-US" sz="1400" dirty="0">
                <a:latin typeface="Courier New" panose="02070309020205020404" pitchFamily="49" charset="0"/>
                <a:cs typeface="Courier New" panose="02070309020205020404" pitchFamily="49" charset="0"/>
              </a:rPr>
              <a:t>-r--r-- 1 gka6a users  46M Jan 29 13:20 </a:t>
            </a:r>
            <a:r>
              <a:rPr lang="en-US" sz="1400" dirty="0" err="1">
                <a:latin typeface="Courier New" panose="02070309020205020404" pitchFamily="49" charset="0"/>
                <a:cs typeface="Courier New" panose="02070309020205020404" pitchFamily="49" charset="0"/>
              </a:rPr>
              <a:t>sequences.fasta</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rw</a:t>
            </a:r>
            <a:r>
              <a:rPr lang="en-US" sz="1400" dirty="0">
                <a:latin typeface="Courier New" panose="02070309020205020404" pitchFamily="49" charset="0"/>
                <a:cs typeface="Courier New" panose="02070309020205020404" pitchFamily="49" charset="0"/>
              </a:rPr>
              <a:t>-r--r-- 1 gka6a users 1.6M Jan 29 13:20 SP_R1.fastq</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rw</a:t>
            </a:r>
            <a:r>
              <a:rPr lang="en-US" sz="1400" dirty="0">
                <a:latin typeface="Courier New" panose="02070309020205020404" pitchFamily="49" charset="0"/>
                <a:cs typeface="Courier New" panose="02070309020205020404" pitchFamily="49" charset="0"/>
              </a:rPr>
              <a:t>-r--r-- 1 gka6a users 1.6M Jan 29 13:20 SP_R2.fastq</a:t>
            </a:r>
          </a:p>
          <a:p>
            <a:r>
              <a:rPr lang="en-US" sz="1600" dirty="0">
                <a:latin typeface="Courier New" panose="02070309020205020404" pitchFamily="49" charset="0"/>
                <a:cs typeface="Courier New" panose="02070309020205020404" pitchFamily="49" charset="0"/>
              </a:rPr>
              <a:t>…</a:t>
            </a:r>
          </a:p>
        </p:txBody>
      </p:sp>
      <p:sp>
        <p:nvSpPr>
          <p:cNvPr id="7" name="Title 7"/>
          <p:cNvSpPr txBox="1">
            <a:spLocks/>
          </p:cNvSpPr>
          <p:nvPr/>
        </p:nvSpPr>
        <p:spPr>
          <a:xfrm>
            <a:off x="804672" y="310896"/>
            <a:ext cx="7891272" cy="1325880"/>
          </a:xfrm>
          <a:prstGeom prst="rect">
            <a:avLst/>
          </a:prstGeom>
        </p:spPr>
        <p:txBody>
          <a:bodyPr vert="horz" lIns="91440" tIns="45720" rIns="91440" bIns="45720" rtlCol="0" anchor="t">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4000" dirty="0">
                <a:solidFill>
                  <a:schemeClr val="accent1">
                    <a:lumMod val="50000"/>
                  </a:schemeClr>
                </a:solidFill>
                <a:latin typeface="+mj-lt"/>
              </a:rPr>
              <a:t>CHANGING DIRECTORIES</a:t>
            </a:r>
          </a:p>
        </p:txBody>
      </p:sp>
    </p:spTree>
    <p:extLst>
      <p:ext uri="{BB962C8B-B14F-4D97-AF65-F5344CB8AC3E}">
        <p14:creationId xmlns:p14="http://schemas.microsoft.com/office/powerpoint/2010/main" val="1818037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103437"/>
            <a:ext cx="7467600" cy="1325563"/>
          </a:xfrm>
        </p:spPr>
        <p:txBody>
          <a:bodyPr/>
          <a:lstStyle/>
          <a:p>
            <a:pPr algn="ctr"/>
            <a:r>
              <a:rPr lang="en-US" dirty="0"/>
              <a:t>Finding Current Directory?</a:t>
            </a:r>
          </a:p>
        </p:txBody>
      </p:sp>
    </p:spTree>
    <p:extLst>
      <p:ext uri="{BB962C8B-B14F-4D97-AF65-F5344CB8AC3E}">
        <p14:creationId xmlns:p14="http://schemas.microsoft.com/office/powerpoint/2010/main" val="2054113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777240" y="310896"/>
            <a:ext cx="7891272" cy="1325880"/>
          </a:xfrm>
          <a:prstGeom prst="rect">
            <a:avLst/>
          </a:prstGeom>
        </p:spPr>
        <p:txBody>
          <a:bodyPr>
            <a:normAutofit/>
          </a:bodyPr>
          <a:lstStyle/>
          <a:p>
            <a:pPr>
              <a:defRPr/>
            </a:pPr>
            <a:r>
              <a:rPr lang="en-US" sz="3200" dirty="0"/>
              <a:t> </a:t>
            </a:r>
            <a:r>
              <a:rPr lang="en-US" dirty="0"/>
              <a:t>Summary - </a:t>
            </a:r>
            <a:r>
              <a:rPr lang="en-US" sz="3200" dirty="0"/>
              <a:t>FILES AND DIRECTORIES</a:t>
            </a:r>
          </a:p>
        </p:txBody>
      </p:sp>
      <p:sp>
        <p:nvSpPr>
          <p:cNvPr id="12" name="Content Placeholder 2">
            <a:extLst>
              <a:ext uri="{FF2B5EF4-FFF2-40B4-BE49-F238E27FC236}">
                <a16:creationId xmlns:a16="http://schemas.microsoft.com/office/drawing/2014/main" id="{85304080-9FBB-EF4F-A7D2-7F14CDA0C6E7}"/>
              </a:ext>
            </a:extLst>
          </p:cNvPr>
          <p:cNvSpPr txBox="1">
            <a:spLocks/>
          </p:cNvSpPr>
          <p:nvPr/>
        </p:nvSpPr>
        <p:spPr>
          <a:xfrm>
            <a:off x="1219200" y="1447800"/>
            <a:ext cx="68580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Directories = Folders</a:t>
            </a:r>
          </a:p>
          <a:p>
            <a:pPr lvl="1">
              <a:buFont typeface="Wingdings" charset="2"/>
              <a:buChar char="§"/>
            </a:pPr>
            <a:r>
              <a:rPr lang="en-US" sz="2000" dirty="0">
                <a:latin typeface="Courier New" charset="0"/>
                <a:ea typeface="Courier New" charset="0"/>
                <a:cs typeface="Courier New" charset="0"/>
              </a:rPr>
              <a:t>cd</a:t>
            </a:r>
            <a:r>
              <a:rPr lang="en-US" sz="2000" dirty="0"/>
              <a:t>			</a:t>
            </a:r>
            <a:r>
              <a:rPr lang="en-US" sz="2000" dirty="0">
                <a:latin typeface="Arial" panose="020B0604020202020204" pitchFamily="34" charset="0"/>
                <a:cs typeface="Arial" panose="020B0604020202020204" pitchFamily="34" charset="0"/>
              </a:rPr>
              <a:t>change directory</a:t>
            </a:r>
          </a:p>
          <a:p>
            <a:pPr lvl="1">
              <a:buFont typeface="Wingdings" charset="2"/>
              <a:buChar char="§"/>
            </a:pPr>
            <a:r>
              <a:rPr lang="en-US" sz="2000" dirty="0">
                <a:latin typeface="Courier New" charset="0"/>
                <a:ea typeface="Courier New" charset="0"/>
                <a:cs typeface="Courier New" charset="0"/>
              </a:rPr>
              <a:t>cd</a:t>
            </a:r>
            <a:r>
              <a:rPr lang="en-US" sz="2000" dirty="0"/>
              <a:t> </a:t>
            </a:r>
            <a:r>
              <a:rPr lang="en-US" sz="2000" b="1" dirty="0">
                <a:latin typeface="Courier New" charset="0"/>
                <a:ea typeface="Courier New" charset="0"/>
                <a:cs typeface="Courier New" charset="0"/>
              </a:rPr>
              <a:t>~</a:t>
            </a:r>
            <a:r>
              <a:rPr lang="en-US" sz="2000" dirty="0"/>
              <a:t> 			</a:t>
            </a:r>
            <a:r>
              <a:rPr lang="en-US" sz="2000" dirty="0">
                <a:latin typeface="Arial" panose="020B0604020202020204" pitchFamily="34" charset="0"/>
                <a:cs typeface="Arial" panose="020B0604020202020204" pitchFamily="34" charset="0"/>
              </a:rPr>
              <a:t>move to home directory</a:t>
            </a:r>
          </a:p>
          <a:p>
            <a:pPr lvl="1">
              <a:buFont typeface="Wingdings" charset="2"/>
              <a:buChar char="§"/>
            </a:pPr>
            <a:r>
              <a:rPr lang="en-US" sz="2000" dirty="0">
                <a:latin typeface="Courier New" charset="0"/>
                <a:ea typeface="Courier New" charset="0"/>
                <a:cs typeface="Courier New" charset="0"/>
              </a:rPr>
              <a:t>cd ..</a:t>
            </a:r>
            <a:r>
              <a:rPr lang="en-US" sz="2000" i="1" dirty="0"/>
              <a:t>			</a:t>
            </a:r>
            <a:r>
              <a:rPr lang="en-US" sz="2000" dirty="0">
                <a:latin typeface="Arial" panose="020B0604020202020204" pitchFamily="34" charset="0"/>
                <a:cs typeface="Arial" panose="020B0604020202020204" pitchFamily="34" charset="0"/>
              </a:rPr>
              <a:t>move up one directory</a:t>
            </a:r>
          </a:p>
          <a:p>
            <a:endParaRPr lang="en-US" sz="2000" dirty="0"/>
          </a:p>
          <a:p>
            <a:r>
              <a:rPr lang="en-US" sz="2000" dirty="0">
                <a:latin typeface="Arial" panose="020B0604020202020204" pitchFamily="34" charset="0"/>
                <a:cs typeface="Arial" panose="020B0604020202020204" pitchFamily="34" charset="0"/>
              </a:rPr>
              <a:t>Special directories</a:t>
            </a:r>
          </a:p>
          <a:p>
            <a:pPr lvl="1">
              <a:buFont typeface="Wingdings" charset="2"/>
              <a:buChar char="§"/>
            </a:pPr>
            <a:r>
              <a:rPr lang="en-US" sz="2000" dirty="0">
                <a:latin typeface="Courier New" charset="0"/>
                <a:ea typeface="Courier New" charset="0"/>
                <a:cs typeface="Courier New" charset="0"/>
              </a:rPr>
              <a:t>./</a:t>
            </a:r>
            <a:r>
              <a:rPr lang="en-US" sz="2000" dirty="0"/>
              <a:t>			</a:t>
            </a:r>
            <a:r>
              <a:rPr lang="en-US" sz="2000" dirty="0">
                <a:latin typeface="Arial" panose="020B0604020202020204" pitchFamily="34" charset="0"/>
                <a:cs typeface="Arial" panose="020B0604020202020204" pitchFamily="34" charset="0"/>
              </a:rPr>
              <a:t>current directory</a:t>
            </a:r>
          </a:p>
          <a:p>
            <a:pPr lvl="1">
              <a:buFont typeface="Wingdings" charset="2"/>
              <a:buChar char="§"/>
            </a:pPr>
            <a:r>
              <a:rPr lang="en-US" sz="2000" dirty="0">
                <a:latin typeface="Courier New" charset="0"/>
                <a:ea typeface="Courier New" charset="0"/>
                <a:cs typeface="Courier New" charset="0"/>
              </a:rPr>
              <a:t>../</a:t>
            </a:r>
            <a:r>
              <a:rPr lang="en-US" sz="2000" dirty="0"/>
              <a:t>			</a:t>
            </a:r>
            <a:r>
              <a:rPr lang="en-US" sz="2000" dirty="0">
                <a:latin typeface="Arial" panose="020B0604020202020204" pitchFamily="34" charset="0"/>
                <a:cs typeface="Arial" panose="020B0604020202020204" pitchFamily="34" charset="0"/>
              </a:rPr>
              <a:t>parent directory</a:t>
            </a:r>
          </a:p>
          <a:p>
            <a:pPr lvl="1">
              <a:buFont typeface="Wingdings" charset="2"/>
              <a:buChar char="§"/>
            </a:pPr>
            <a:r>
              <a:rPr lang="en-US" sz="2000" dirty="0">
                <a:latin typeface="Courier New" charset="0"/>
                <a:ea typeface="Courier New" charset="0"/>
                <a:cs typeface="Courier New" charset="0"/>
              </a:rPr>
              <a:t>~/</a:t>
            </a:r>
            <a:r>
              <a:rPr lang="en-US" sz="2000" dirty="0"/>
              <a:t>			</a:t>
            </a:r>
            <a:r>
              <a:rPr lang="en-US" sz="2000" dirty="0">
                <a:latin typeface="Arial" panose="020B0604020202020204" pitchFamily="34" charset="0"/>
                <a:cs typeface="Arial" panose="020B0604020202020204" pitchFamily="34" charset="0"/>
              </a:rPr>
              <a:t>your home directory</a:t>
            </a:r>
          </a:p>
          <a:p>
            <a:pPr lvl="1">
              <a:buFont typeface="Wingdings" charset="2"/>
              <a:buChar char="§"/>
            </a:pPr>
            <a:r>
              <a:rPr lang="en-US" sz="2000" dirty="0">
                <a:latin typeface="Courier New" charset="0"/>
                <a:ea typeface="Courier New" charset="0"/>
                <a:cs typeface="Courier New" charset="0"/>
              </a:rPr>
              <a:t>~&lt;</a:t>
            </a:r>
            <a:r>
              <a:rPr lang="en-US" sz="2000" dirty="0" err="1">
                <a:latin typeface="Courier New" charset="0"/>
                <a:ea typeface="Courier New" charset="0"/>
                <a:cs typeface="Courier New" charset="0"/>
              </a:rPr>
              <a:t>anyuser</a:t>
            </a:r>
            <a:r>
              <a:rPr lang="en-US" sz="2000" dirty="0">
                <a:latin typeface="Courier New" charset="0"/>
                <a:ea typeface="Courier New" charset="0"/>
                <a:cs typeface="Courier New" charset="0"/>
              </a:rPr>
              <a:t>&gt;		</a:t>
            </a:r>
            <a:r>
              <a:rPr lang="en-US" sz="2000" dirty="0">
                <a:latin typeface="Arial" panose="020B0604020202020204" pitchFamily="34" charset="0"/>
                <a:cs typeface="Arial" panose="020B0604020202020204" pitchFamily="34" charset="0"/>
              </a:rPr>
              <a:t>another user's directory</a:t>
            </a:r>
          </a:p>
        </p:txBody>
      </p:sp>
      <p:sp>
        <p:nvSpPr>
          <p:cNvPr id="2" name="Rectangle 1">
            <a:extLst>
              <a:ext uri="{FF2B5EF4-FFF2-40B4-BE49-F238E27FC236}">
                <a16:creationId xmlns:a16="http://schemas.microsoft.com/office/drawing/2014/main" id="{3FD98866-9140-A145-97FB-168874B549FE}"/>
              </a:ext>
            </a:extLst>
          </p:cNvPr>
          <p:cNvSpPr/>
          <p:nvPr/>
        </p:nvSpPr>
        <p:spPr>
          <a:xfrm>
            <a:off x="3124200" y="5604431"/>
            <a:ext cx="2416046" cy="369332"/>
          </a:xfrm>
          <a:prstGeom prst="rect">
            <a:avLst/>
          </a:prstGeom>
        </p:spPr>
        <p:txBody>
          <a:bodyPr wrap="none">
            <a:spAutoFit/>
          </a:bodyPr>
          <a:lstStyle/>
          <a:p>
            <a:pPr algn="ctr"/>
            <a:r>
              <a:rPr lang="en-US" b="1" dirty="0">
                <a:solidFill>
                  <a:srgbClr val="FF0000"/>
                </a:solidFill>
                <a:latin typeface="Arial" panose="020B0604020202020204" pitchFamily="34" charset="0"/>
                <a:cs typeface="Arial" panose="020B0604020202020204" pitchFamily="34" charset="0"/>
              </a:rPr>
              <a:t>Organize your work!</a:t>
            </a:r>
          </a:p>
        </p:txBody>
      </p:sp>
    </p:spTree>
    <p:extLst>
      <p:ext uri="{BB962C8B-B14F-4D97-AF65-F5344CB8AC3E}">
        <p14:creationId xmlns:p14="http://schemas.microsoft.com/office/powerpoint/2010/main" val="4410042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7405" y="1825625"/>
            <a:ext cx="7886700" cy="541162"/>
          </a:xfrm>
        </p:spPr>
        <p:txBody>
          <a:bodyPr/>
          <a:lstStyle/>
          <a:p>
            <a:r>
              <a:rPr lang="en-US" b="1" dirty="0" err="1">
                <a:latin typeface="Courier New"/>
                <a:cs typeface="Courier New"/>
              </a:rPr>
              <a:t>mkdir</a:t>
            </a:r>
            <a:r>
              <a:rPr lang="en-US" dirty="0"/>
              <a:t> </a:t>
            </a:r>
            <a:r>
              <a:rPr lang="en-US" dirty="0">
                <a:latin typeface="Arial" panose="020B0604020202020204" pitchFamily="34" charset="0"/>
                <a:cs typeface="Arial" panose="020B0604020202020204" pitchFamily="34" charset="0"/>
              </a:rPr>
              <a:t>command: (</a:t>
            </a:r>
            <a:r>
              <a:rPr lang="en-US" i="1" u="sng" dirty="0">
                <a:latin typeface="Arial" panose="020B0604020202020204" pitchFamily="34" charset="0"/>
                <a:cs typeface="Arial" panose="020B0604020202020204" pitchFamily="34" charset="0"/>
              </a:rPr>
              <a:t>m</a:t>
            </a:r>
            <a:r>
              <a:rPr lang="en-US" dirty="0">
                <a:latin typeface="Arial" panose="020B0604020202020204" pitchFamily="34" charset="0"/>
                <a:cs typeface="Arial" panose="020B0604020202020204" pitchFamily="34" charset="0"/>
              </a:rPr>
              <a:t>ake </a:t>
            </a:r>
            <a:r>
              <a:rPr lang="en-US" i="1" u="sng" dirty="0">
                <a:latin typeface="Arial" panose="020B0604020202020204" pitchFamily="34" charset="0"/>
                <a:cs typeface="Arial" panose="020B0604020202020204" pitchFamily="34" charset="0"/>
              </a:rPr>
              <a:t>d</a:t>
            </a:r>
            <a:r>
              <a:rPr lang="en-US" dirty="0">
                <a:latin typeface="Arial" panose="020B0604020202020204" pitchFamily="34" charset="0"/>
                <a:cs typeface="Arial" panose="020B0604020202020204" pitchFamily="34" charset="0"/>
              </a:rPr>
              <a:t>irectory)</a:t>
            </a:r>
          </a:p>
          <a:p>
            <a:endParaRPr lang="en-US" dirty="0"/>
          </a:p>
        </p:txBody>
      </p:sp>
      <p:sp>
        <p:nvSpPr>
          <p:cNvPr id="5" name="Text Box 2"/>
          <p:cNvSpPr txBox="1">
            <a:spLocks noChangeArrowheads="1"/>
          </p:cNvSpPr>
          <p:nvPr/>
        </p:nvSpPr>
        <p:spPr bwMode="auto">
          <a:xfrm>
            <a:off x="457200" y="2424548"/>
            <a:ext cx="8617906" cy="3519051"/>
          </a:xfrm>
          <a:prstGeom prst="rect">
            <a:avLst/>
          </a:prstGeom>
          <a:solidFill>
            <a:srgbClr val="FFFFFF"/>
          </a:solidFill>
          <a:ln w="9525">
            <a:solidFill>
              <a:srgbClr val="000000"/>
            </a:solidFill>
            <a:miter lim="800000"/>
            <a:headEnd/>
            <a:tailEnd/>
          </a:ln>
          <a:extLst>
            <a:ext uri="{FAA26D3D-D897-4be2-8F04-BA451C77F1D7}">
              <ma14:placeholderFlag xmlns="" xmlns:ma14="http://schemas.microsoft.com/office/mac/drawingml/2011/main"/>
            </a:ext>
            <a:ext uri="{C572A759-6A51-4108-AA02-DFA0A04FC94B}">
              <ma14:wrappingTextBoxFlag xmlns="" xmlns:ma14="http://schemas.microsoft.com/office/mac/drawingml/2011/main"/>
            </a:ext>
          </a:extLst>
        </p:spPr>
        <p:txBody>
          <a:bodyPr rot="0" vert="horz" wrap="square" lIns="91440" tIns="45720" rIns="91440" bIns="45720" anchor="t" anchorCtr="0">
            <a:noAutofit/>
          </a:bodyPr>
          <a:lstStyle/>
          <a:p>
            <a:r>
              <a:rPr lang="en-US" sz="2000" dirty="0">
                <a:latin typeface="Courier New" panose="02070309020205020404" pitchFamily="49" charset="0"/>
                <a:cs typeface="Courier New" panose="02070309020205020404" pitchFamily="49" charset="0"/>
              </a:rPr>
              <a:t>$ cd rivanna-cl_013020/</a:t>
            </a:r>
            <a:r>
              <a:rPr lang="en-US" sz="2000" dirty="0" err="1">
                <a:latin typeface="Courier New" panose="02070309020205020404" pitchFamily="49" charset="0"/>
                <a:cs typeface="Courier New" panose="02070309020205020404" pitchFamily="49" charset="0"/>
              </a:rPr>
              <a:t>basic_commands</a:t>
            </a:r>
            <a:endParaRPr lang="en-US" sz="2000" dirty="0">
              <a:latin typeface="Courier New" panose="02070309020205020404" pitchFamily="49" charset="0"/>
              <a:cs typeface="Courier New" panose="02070309020205020404" pitchFamily="49" charset="0"/>
            </a:endParaRPr>
          </a:p>
          <a:p>
            <a:endParaRPr lang="en-US" sz="17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mkdir</a:t>
            </a:r>
            <a:r>
              <a:rPr lang="en-US" sz="2000" b="1" dirty="0">
                <a:latin typeface="Courier New" panose="02070309020205020404" pitchFamily="49" charset="0"/>
                <a:cs typeface="Courier New" panose="02070309020205020404" pitchFamily="49" charset="0"/>
              </a:rPr>
              <a:t> NEW_DIRECTORY</a:t>
            </a:r>
          </a:p>
          <a:p>
            <a:endParaRPr lang="en-US" sz="1700" b="1" dirty="0">
              <a:latin typeface="Courier New" panose="02070309020205020404" pitchFamily="49" charset="0"/>
              <a:cs typeface="Courier New" panose="02070309020205020404" pitchFamily="49" charset="0"/>
            </a:endParaRPr>
          </a:p>
          <a:p>
            <a:r>
              <a:rPr lang="en-US" sz="1700" dirty="0">
                <a:latin typeface="Courier New" panose="02070309020205020404" pitchFamily="49" charset="0"/>
                <a:cs typeface="Courier New" panose="02070309020205020404" pitchFamily="49" charset="0"/>
              </a:rPr>
              <a:t>$ ls -</a:t>
            </a:r>
            <a:r>
              <a:rPr lang="en-US" sz="1700" dirty="0" err="1">
                <a:latin typeface="Courier New" panose="02070309020205020404" pitchFamily="49" charset="0"/>
                <a:cs typeface="Courier New" panose="02070309020205020404" pitchFamily="49" charset="0"/>
              </a:rPr>
              <a:t>lht</a:t>
            </a:r>
            <a:endParaRPr lang="en-US" sz="1700" dirty="0">
              <a:latin typeface="Courier New" panose="02070309020205020404" pitchFamily="49" charset="0"/>
              <a:cs typeface="Courier New" panose="02070309020205020404" pitchFamily="49" charset="0"/>
            </a:endParaRPr>
          </a:p>
          <a:p>
            <a:r>
              <a:rPr lang="en-US" sz="1700" dirty="0" err="1">
                <a:latin typeface="Courier New" panose="02070309020205020404" pitchFamily="49" charset="0"/>
                <a:cs typeface="Courier New" panose="02070309020205020404" pitchFamily="49" charset="0"/>
              </a:rPr>
              <a:t>drwxr</a:t>
            </a:r>
            <a:r>
              <a:rPr lang="en-US" sz="1700" dirty="0">
                <a:latin typeface="Courier New" panose="02070309020205020404" pitchFamily="49" charset="0"/>
                <a:cs typeface="Courier New" panose="02070309020205020404" pitchFamily="49" charset="0"/>
              </a:rPr>
              <a:t>-</a:t>
            </a:r>
            <a:r>
              <a:rPr lang="en-US" sz="1700" dirty="0" err="1">
                <a:latin typeface="Courier New" panose="02070309020205020404" pitchFamily="49" charset="0"/>
                <a:cs typeface="Courier New" panose="02070309020205020404" pitchFamily="49" charset="0"/>
              </a:rPr>
              <a:t>xr</a:t>
            </a:r>
            <a:r>
              <a:rPr lang="en-US" sz="1700" dirty="0">
                <a:latin typeface="Courier New" panose="02070309020205020404" pitchFamily="49" charset="0"/>
                <a:cs typeface="Courier New" panose="02070309020205020404" pitchFamily="49" charset="0"/>
              </a:rPr>
              <a:t>-x 2 gka6a users    0 Jan 30 00:12 NEW_DIRECTORY</a:t>
            </a:r>
          </a:p>
          <a:p>
            <a:r>
              <a:rPr lang="en-US" sz="1700" dirty="0">
                <a:latin typeface="Courier New" panose="02070309020205020404" pitchFamily="49" charset="0"/>
                <a:cs typeface="Courier New" panose="02070309020205020404" pitchFamily="49" charset="0"/>
              </a:rPr>
              <a:t>-</a:t>
            </a:r>
            <a:r>
              <a:rPr lang="en-US" sz="1700" dirty="0" err="1">
                <a:latin typeface="Courier New" panose="02070309020205020404" pitchFamily="49" charset="0"/>
                <a:cs typeface="Courier New" panose="02070309020205020404" pitchFamily="49" charset="0"/>
              </a:rPr>
              <a:t>rw</a:t>
            </a:r>
            <a:r>
              <a:rPr lang="en-US" sz="1700" dirty="0">
                <a:latin typeface="Courier New" panose="02070309020205020404" pitchFamily="49" charset="0"/>
                <a:cs typeface="Courier New" panose="02070309020205020404" pitchFamily="49" charset="0"/>
              </a:rPr>
              <a:t>-r--r-- 1 gka6a users 1.6M Jan 29 13:20 SP_R2.fastq</a:t>
            </a:r>
          </a:p>
          <a:p>
            <a:r>
              <a:rPr lang="en-US" sz="1700" dirty="0">
                <a:latin typeface="Courier New" panose="02070309020205020404" pitchFamily="49" charset="0"/>
                <a:cs typeface="Courier New" panose="02070309020205020404" pitchFamily="49" charset="0"/>
              </a:rPr>
              <a:t>-</a:t>
            </a:r>
            <a:r>
              <a:rPr lang="en-US" sz="1700" dirty="0" err="1">
                <a:latin typeface="Courier New" panose="02070309020205020404" pitchFamily="49" charset="0"/>
                <a:cs typeface="Courier New" panose="02070309020205020404" pitchFamily="49" charset="0"/>
              </a:rPr>
              <a:t>rw</a:t>
            </a:r>
            <a:r>
              <a:rPr lang="en-US" sz="1700" dirty="0">
                <a:latin typeface="Courier New" panose="02070309020205020404" pitchFamily="49" charset="0"/>
                <a:cs typeface="Courier New" panose="02070309020205020404" pitchFamily="49" charset="0"/>
              </a:rPr>
              <a:t>-r--r-- 1 gka6a users  46M Jan 29 13:20 </a:t>
            </a:r>
            <a:r>
              <a:rPr lang="en-US" sz="1700" dirty="0" err="1">
                <a:latin typeface="Courier New" panose="02070309020205020404" pitchFamily="49" charset="0"/>
                <a:cs typeface="Courier New" panose="02070309020205020404" pitchFamily="49" charset="0"/>
              </a:rPr>
              <a:t>sequences.fasta</a:t>
            </a:r>
            <a:endParaRPr lang="en-US" sz="1700" dirty="0">
              <a:latin typeface="Courier New" panose="02070309020205020404" pitchFamily="49" charset="0"/>
              <a:cs typeface="Courier New" panose="02070309020205020404" pitchFamily="49" charset="0"/>
            </a:endParaRPr>
          </a:p>
          <a:p>
            <a:r>
              <a:rPr lang="en-US" sz="1700" dirty="0">
                <a:latin typeface="Courier New" panose="02070309020205020404" pitchFamily="49" charset="0"/>
                <a:cs typeface="Courier New" panose="02070309020205020404" pitchFamily="49" charset="0"/>
              </a:rPr>
              <a:t>-</a:t>
            </a:r>
            <a:r>
              <a:rPr lang="en-US" sz="1700" dirty="0" err="1">
                <a:latin typeface="Courier New" panose="02070309020205020404" pitchFamily="49" charset="0"/>
                <a:cs typeface="Courier New" panose="02070309020205020404" pitchFamily="49" charset="0"/>
              </a:rPr>
              <a:t>rw</a:t>
            </a:r>
            <a:r>
              <a:rPr lang="en-US" sz="1700" dirty="0">
                <a:latin typeface="Courier New" panose="02070309020205020404" pitchFamily="49" charset="0"/>
                <a:cs typeface="Courier New" panose="02070309020205020404" pitchFamily="49" charset="0"/>
              </a:rPr>
              <a:t>-r--r-- 1 gka6a users 1.6M Jan 29 13:20 SP_R1.fastq</a:t>
            </a:r>
          </a:p>
          <a:p>
            <a:r>
              <a:rPr lang="en-US" sz="1700" dirty="0">
                <a:latin typeface="Courier New" panose="02070309020205020404" pitchFamily="49" charset="0"/>
                <a:cs typeface="Courier New" panose="02070309020205020404" pitchFamily="49" charset="0"/>
              </a:rPr>
              <a:t>-</a:t>
            </a:r>
            <a:r>
              <a:rPr lang="en-US" sz="1700" dirty="0" err="1">
                <a:latin typeface="Courier New" panose="02070309020205020404" pitchFamily="49" charset="0"/>
                <a:cs typeface="Courier New" panose="02070309020205020404" pitchFamily="49" charset="0"/>
              </a:rPr>
              <a:t>rwxr</a:t>
            </a:r>
            <a:r>
              <a:rPr lang="en-US" sz="1700" dirty="0">
                <a:latin typeface="Courier New" panose="02070309020205020404" pitchFamily="49" charset="0"/>
                <a:cs typeface="Courier New" panose="02070309020205020404" pitchFamily="49" charset="0"/>
              </a:rPr>
              <a:t>-</a:t>
            </a:r>
            <a:r>
              <a:rPr lang="en-US" sz="1700" dirty="0" err="1">
                <a:latin typeface="Courier New" panose="02070309020205020404" pitchFamily="49" charset="0"/>
                <a:cs typeface="Courier New" panose="02070309020205020404" pitchFamily="49" charset="0"/>
              </a:rPr>
              <a:t>xr</a:t>
            </a:r>
            <a:r>
              <a:rPr lang="en-US" sz="1700" dirty="0">
                <a:latin typeface="Courier New" panose="02070309020205020404" pitchFamily="49" charset="0"/>
                <a:cs typeface="Courier New" panose="02070309020205020404" pitchFamily="49" charset="0"/>
              </a:rPr>
              <a:t>-x 1 gka6a users 197M Jan 29 13:20 </a:t>
            </a:r>
            <a:r>
              <a:rPr lang="en-US" sz="1700" dirty="0" err="1">
                <a:latin typeface="Courier New" panose="02070309020205020404" pitchFamily="49" charset="0"/>
                <a:cs typeface="Courier New" panose="02070309020205020404" pitchFamily="49" charset="0"/>
              </a:rPr>
              <a:t>list_of_reads.txt</a:t>
            </a:r>
            <a:endParaRPr lang="en-US" sz="1700" dirty="0">
              <a:latin typeface="Courier New" panose="02070309020205020404" pitchFamily="49" charset="0"/>
              <a:cs typeface="Courier New" panose="02070309020205020404" pitchFamily="49" charset="0"/>
            </a:endParaRPr>
          </a:p>
          <a:p>
            <a:r>
              <a:rPr lang="en-US" sz="1700" dirty="0">
                <a:latin typeface="Courier New" panose="02070309020205020404" pitchFamily="49" charset="0"/>
                <a:cs typeface="Courier New" panose="02070309020205020404" pitchFamily="49" charset="0"/>
              </a:rPr>
              <a:t>-</a:t>
            </a:r>
            <a:r>
              <a:rPr lang="en-US" sz="1700" dirty="0" err="1">
                <a:latin typeface="Courier New" panose="02070309020205020404" pitchFamily="49" charset="0"/>
                <a:cs typeface="Courier New" panose="02070309020205020404" pitchFamily="49" charset="0"/>
              </a:rPr>
              <a:t>rw</a:t>
            </a:r>
            <a:r>
              <a:rPr lang="en-US" sz="1700" dirty="0">
                <a:latin typeface="Courier New" panose="02070309020205020404" pitchFamily="49" charset="0"/>
                <a:cs typeface="Courier New" panose="02070309020205020404" pitchFamily="49" charset="0"/>
              </a:rPr>
              <a:t>-r--r-- 1 gka6a users 2.1K Jan 29 13:20 </a:t>
            </a:r>
            <a:r>
              <a:rPr lang="en-US" sz="1700" dirty="0" err="1">
                <a:latin typeface="Courier New" panose="02070309020205020404" pitchFamily="49" charset="0"/>
                <a:cs typeface="Courier New" panose="02070309020205020404" pitchFamily="49" charset="0"/>
              </a:rPr>
              <a:t>intro_basic-unix.txt</a:t>
            </a:r>
            <a:endParaRPr lang="en-US" sz="1700" dirty="0">
              <a:latin typeface="Courier New" panose="02070309020205020404" pitchFamily="49" charset="0"/>
              <a:cs typeface="Courier New" panose="02070309020205020404" pitchFamily="49" charset="0"/>
            </a:endParaRPr>
          </a:p>
          <a:p>
            <a:endParaRPr lang="en-US" sz="1700" dirty="0">
              <a:effectLst/>
              <a:latin typeface="Courier New" panose="02070309020205020404" pitchFamily="49" charset="0"/>
              <a:ea typeface="宋体"/>
              <a:cs typeface="Courier New" panose="02070309020205020404" pitchFamily="49" charset="0"/>
            </a:endParaRPr>
          </a:p>
        </p:txBody>
      </p:sp>
      <p:sp>
        <p:nvSpPr>
          <p:cNvPr id="4" name="TextBox 3"/>
          <p:cNvSpPr txBox="1"/>
          <p:nvPr/>
        </p:nvSpPr>
        <p:spPr>
          <a:xfrm>
            <a:off x="4543545" y="5547284"/>
            <a:ext cx="4150560" cy="338554"/>
          </a:xfrm>
          <a:prstGeom prst="rect">
            <a:avLst/>
          </a:prstGeom>
          <a:noFill/>
        </p:spPr>
        <p:txBody>
          <a:bodyPr wrap="none" rtlCol="0">
            <a:spAutoFit/>
          </a:bodyPr>
          <a:lstStyle/>
          <a:p>
            <a:r>
              <a:rPr lang="en-US" sz="1600" dirty="0">
                <a:solidFill>
                  <a:srgbClr val="FF0000"/>
                </a:solidFill>
                <a:latin typeface="Arial"/>
                <a:cs typeface="Arial"/>
              </a:rPr>
              <a:t>Look NEW_DIRECTORY should be empty!!</a:t>
            </a:r>
          </a:p>
        </p:txBody>
      </p:sp>
      <p:sp>
        <p:nvSpPr>
          <p:cNvPr id="9" name="Title 7"/>
          <p:cNvSpPr txBox="1">
            <a:spLocks/>
          </p:cNvSpPr>
          <p:nvPr/>
        </p:nvSpPr>
        <p:spPr>
          <a:xfrm>
            <a:off x="804672" y="310896"/>
            <a:ext cx="7891272" cy="13258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dirty="0">
                <a:solidFill>
                  <a:schemeClr val="accent1">
                    <a:lumMod val="50000"/>
                  </a:schemeClr>
                </a:solidFill>
                <a:latin typeface="+mj-lt"/>
                <a:cs typeface="Courier New" panose="02070309020205020404" pitchFamily="49" charset="0"/>
              </a:rPr>
              <a:t>CREATING DIRECTORIES</a:t>
            </a:r>
          </a:p>
        </p:txBody>
      </p:sp>
    </p:spTree>
    <p:extLst>
      <p:ext uri="{BB962C8B-B14F-4D97-AF65-F5344CB8AC3E}">
        <p14:creationId xmlns:p14="http://schemas.microsoft.com/office/powerpoint/2010/main" val="374789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7886700" cy="4652963"/>
          </a:xfrm>
        </p:spPr>
        <p:txBody>
          <a:bodyPr>
            <a:normAutofit/>
          </a:bodyPr>
          <a:lstStyle/>
          <a:p>
            <a:r>
              <a:rPr lang="en-US" sz="2400" dirty="0">
                <a:latin typeface="Arial" panose="020B0604020202020204" pitchFamily="34" charset="0"/>
                <a:cs typeface="Arial" panose="020B0604020202020204" pitchFamily="34" charset="0"/>
              </a:rPr>
              <a:t>You can use absolute paths or relative paths for the directory name.</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Let’s work these examples!</a:t>
            </a:r>
          </a:p>
          <a:p>
            <a:pPr marL="0" indent="0">
              <a:buNone/>
            </a:pPr>
            <a:r>
              <a:rPr lang="en-US" sz="2400" dirty="0"/>
              <a:t>	</a:t>
            </a:r>
            <a:r>
              <a:rPr lang="en-US" sz="2400" dirty="0" err="1">
                <a:latin typeface="Courier New"/>
                <a:cs typeface="Courier New"/>
              </a:rPr>
              <a:t>mkdir</a:t>
            </a:r>
            <a:r>
              <a:rPr lang="en-US" sz="2400" dirty="0">
                <a:latin typeface="Courier New"/>
                <a:cs typeface="Courier New"/>
              </a:rPr>
              <a:t> </a:t>
            </a:r>
            <a:r>
              <a:rPr lang="en-US" sz="2400" dirty="0" err="1">
                <a:latin typeface="Courier New"/>
                <a:cs typeface="Courier New"/>
              </a:rPr>
              <a:t>newcode</a:t>
            </a:r>
            <a:endParaRPr lang="en-US" sz="2400" dirty="0">
              <a:latin typeface="Courier New"/>
              <a:cs typeface="Courier New"/>
            </a:endParaRPr>
          </a:p>
          <a:p>
            <a:pPr marL="0" indent="0">
              <a:buNone/>
            </a:pPr>
            <a:r>
              <a:rPr lang="en-US" sz="2400" dirty="0">
                <a:latin typeface="Courier New"/>
                <a:cs typeface="Courier New"/>
              </a:rPr>
              <a:t>	</a:t>
            </a:r>
            <a:r>
              <a:rPr lang="en-US" sz="2400" dirty="0" err="1">
                <a:latin typeface="Courier New"/>
                <a:cs typeface="Courier New"/>
              </a:rPr>
              <a:t>mkdir</a:t>
            </a:r>
            <a:r>
              <a:rPr lang="en-US" sz="2400" dirty="0">
                <a:latin typeface="Courier New"/>
                <a:cs typeface="Courier New"/>
              </a:rPr>
              <a:t> /home/gka6a/</a:t>
            </a:r>
            <a:r>
              <a:rPr lang="en-US" sz="2400" dirty="0" err="1">
                <a:latin typeface="Courier New"/>
                <a:cs typeface="Courier New"/>
              </a:rPr>
              <a:t>newcode</a:t>
            </a:r>
            <a:r>
              <a:rPr lang="en-US" sz="2400" dirty="0">
                <a:latin typeface="Courier New"/>
                <a:cs typeface="Courier New"/>
              </a:rPr>
              <a:t>/build</a:t>
            </a:r>
          </a:p>
          <a:p>
            <a:pPr marL="0" indent="0">
              <a:buNone/>
            </a:pPr>
            <a:r>
              <a:rPr lang="en-US" sz="2400" dirty="0">
                <a:latin typeface="Courier New"/>
                <a:cs typeface="Courier New"/>
              </a:rPr>
              <a:t>	cd </a:t>
            </a:r>
            <a:r>
              <a:rPr lang="en-US" sz="2400" dirty="0" err="1">
                <a:latin typeface="Courier New"/>
                <a:cs typeface="Courier New"/>
              </a:rPr>
              <a:t>newcode</a:t>
            </a:r>
            <a:endParaRPr lang="en-US" sz="2400" dirty="0">
              <a:latin typeface="Courier New"/>
              <a:cs typeface="Courier New"/>
            </a:endParaRPr>
          </a:p>
          <a:p>
            <a:pPr marL="0" indent="0">
              <a:buNone/>
            </a:pPr>
            <a:r>
              <a:rPr lang="en-US" sz="2400" dirty="0">
                <a:latin typeface="Courier New"/>
                <a:cs typeface="Courier New"/>
              </a:rPr>
              <a:t>	</a:t>
            </a:r>
            <a:r>
              <a:rPr lang="en-US" sz="2400" dirty="0" err="1">
                <a:latin typeface="Courier New"/>
                <a:cs typeface="Courier New"/>
              </a:rPr>
              <a:t>mkdir</a:t>
            </a:r>
            <a:r>
              <a:rPr lang="en-US" sz="2400" dirty="0">
                <a:latin typeface="Courier New"/>
                <a:cs typeface="Courier New"/>
              </a:rPr>
              <a:t> ../</a:t>
            </a:r>
            <a:r>
              <a:rPr lang="en-US" sz="2400" dirty="0" err="1">
                <a:latin typeface="Courier New"/>
                <a:cs typeface="Courier New"/>
              </a:rPr>
              <a:t>oldcode</a:t>
            </a:r>
            <a:endParaRPr lang="en-US" sz="2400" dirty="0">
              <a:latin typeface="Courier New"/>
              <a:cs typeface="Courier New"/>
            </a:endParaRPr>
          </a:p>
          <a:p>
            <a:pPr marL="0" indent="0">
              <a:buNone/>
            </a:pPr>
            <a:r>
              <a:rPr lang="en-US" sz="2400" dirty="0">
                <a:latin typeface="Courier New"/>
                <a:cs typeface="Courier New"/>
              </a:rPr>
              <a:t>	</a:t>
            </a:r>
            <a:r>
              <a:rPr lang="en-US" sz="2400" dirty="0" err="1">
                <a:latin typeface="Courier New"/>
                <a:cs typeface="Courier New"/>
              </a:rPr>
              <a:t>mkdir</a:t>
            </a:r>
            <a:r>
              <a:rPr lang="en-US" sz="2400" dirty="0">
                <a:latin typeface="Courier New"/>
                <a:cs typeface="Courier New"/>
              </a:rPr>
              <a:t> </a:t>
            </a:r>
            <a:r>
              <a:rPr lang="en-US" sz="2400" dirty="0" err="1">
                <a:latin typeface="Courier New"/>
                <a:cs typeface="Courier New"/>
              </a:rPr>
              <a:t>src</a:t>
            </a:r>
            <a:endParaRPr lang="en-US" sz="2400" dirty="0">
              <a:latin typeface="Courier New"/>
              <a:cs typeface="Courier New"/>
            </a:endParaRPr>
          </a:p>
          <a:p>
            <a:pPr marL="0" indent="0">
              <a:buNone/>
            </a:pPr>
            <a:r>
              <a:rPr lang="en-US" sz="2400" dirty="0">
                <a:latin typeface="Courier New"/>
                <a:cs typeface="Courier New"/>
              </a:rPr>
              <a:t>	</a:t>
            </a:r>
            <a:r>
              <a:rPr lang="en-US" sz="2400" dirty="0" err="1">
                <a:latin typeface="Courier New"/>
                <a:cs typeface="Courier New"/>
              </a:rPr>
              <a:t>mkdir</a:t>
            </a:r>
            <a:r>
              <a:rPr lang="en-US" sz="2400" dirty="0">
                <a:latin typeface="Courier New"/>
                <a:cs typeface="Courier New"/>
              </a:rPr>
              <a:t> ../</a:t>
            </a:r>
            <a:r>
              <a:rPr lang="en-US" sz="2400" dirty="0" err="1">
                <a:latin typeface="Courier New"/>
                <a:cs typeface="Courier New"/>
              </a:rPr>
              <a:t>oldcode</a:t>
            </a:r>
            <a:r>
              <a:rPr lang="en-US" sz="2400" dirty="0">
                <a:latin typeface="Courier New"/>
                <a:cs typeface="Courier New"/>
              </a:rPr>
              <a:t>/</a:t>
            </a:r>
            <a:r>
              <a:rPr lang="en-US" sz="2400" dirty="0" err="1">
                <a:latin typeface="Courier New"/>
                <a:cs typeface="Courier New"/>
              </a:rPr>
              <a:t>src</a:t>
            </a:r>
            <a:endParaRPr lang="en-US" sz="2400" dirty="0">
              <a:latin typeface="Courier New"/>
              <a:cs typeface="Courier New"/>
            </a:endParaRPr>
          </a:p>
        </p:txBody>
      </p:sp>
      <p:sp>
        <p:nvSpPr>
          <p:cNvPr id="7" name="Title 7">
            <a:extLst>
              <a:ext uri="{FF2B5EF4-FFF2-40B4-BE49-F238E27FC236}">
                <a16:creationId xmlns:a16="http://schemas.microsoft.com/office/drawing/2014/main" id="{611DD60A-DAFE-C444-8B05-5BDFB19F14C1}"/>
              </a:ext>
            </a:extLst>
          </p:cNvPr>
          <p:cNvSpPr txBox="1">
            <a:spLocks/>
          </p:cNvSpPr>
          <p:nvPr/>
        </p:nvSpPr>
        <p:spPr>
          <a:xfrm>
            <a:off x="804672" y="310896"/>
            <a:ext cx="7891272" cy="13258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4000" dirty="0">
                <a:solidFill>
                  <a:schemeClr val="accent1">
                    <a:lumMod val="50000"/>
                  </a:schemeClr>
                </a:solidFill>
                <a:latin typeface="+mj-lt"/>
                <a:cs typeface="Courier New" panose="02070309020205020404" pitchFamily="49" charset="0"/>
              </a:rPr>
              <a:t>CREATING DIRECTORIES</a:t>
            </a:r>
          </a:p>
        </p:txBody>
      </p:sp>
    </p:spTree>
    <p:extLst>
      <p:ext uri="{BB962C8B-B14F-4D97-AF65-F5344CB8AC3E}">
        <p14:creationId xmlns:p14="http://schemas.microsoft.com/office/powerpoint/2010/main" val="1803614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Start a terminal </a:t>
            </a:r>
          </a:p>
          <a:p>
            <a:r>
              <a:rPr lang="en-US" sz="2400" dirty="0">
                <a:latin typeface="Arial" panose="020B0604020202020204" pitchFamily="34" charset="0"/>
                <a:cs typeface="Arial" panose="020B0604020202020204" pitchFamily="34" charset="0"/>
              </a:rPr>
              <a:t>The example prompt is </a:t>
            </a:r>
            <a:r>
              <a:rPr lang="en-US" dirty="0">
                <a:latin typeface="Courier New" panose="02070309020205020404" pitchFamily="49" charset="0"/>
                <a:cs typeface="Courier New" panose="02070309020205020404" pitchFamily="49" charset="0"/>
              </a:rPr>
              <a:t>–bash$</a:t>
            </a:r>
          </a:p>
          <a:p>
            <a:r>
              <a:rPr lang="en-US" sz="2400" dirty="0">
                <a:latin typeface="Arial" panose="020B0604020202020204" pitchFamily="34" charset="0"/>
                <a:cs typeface="Arial" panose="020B0604020202020204" pitchFamily="34" charset="0"/>
              </a:rPr>
              <a:t>Type after your prompt </a:t>
            </a:r>
          </a:p>
          <a:p>
            <a:pPr marL="274320" lvl="1" indent="0">
              <a:buNone/>
            </a:pPr>
            <a:r>
              <a:rPr lang="en-US" sz="2800" dirty="0">
                <a:latin typeface="Courier New" pitchFamily="49" charset="0"/>
                <a:cs typeface="Courier New" pitchFamily="49" charset="0"/>
              </a:rPr>
              <a:t>echo $SHELL</a:t>
            </a:r>
          </a:p>
          <a:p>
            <a:pPr marL="274320" lvl="1" indent="0">
              <a:buNone/>
            </a:pPr>
            <a:r>
              <a:rPr lang="en-US" sz="2800" dirty="0" err="1">
                <a:latin typeface="Courier New" pitchFamily="49" charset="0"/>
                <a:cs typeface="Courier New" pitchFamily="49" charset="0"/>
              </a:rPr>
              <a:t>pwd</a:t>
            </a:r>
            <a:endParaRPr lang="en-US" sz="2800" dirty="0">
              <a:latin typeface="Courier New" pitchFamily="49" charset="0"/>
              <a:cs typeface="Courier New" pitchFamily="49" charset="0"/>
            </a:endParaRPr>
          </a:p>
          <a:p>
            <a:pPr marL="274320" lvl="1" indent="0">
              <a:buNone/>
            </a:pPr>
            <a:r>
              <a:rPr lang="en-US" sz="2800" dirty="0" err="1">
                <a:latin typeface="Courier New" pitchFamily="49" charset="0"/>
                <a:cs typeface="Courier New" pitchFamily="49" charset="0"/>
              </a:rPr>
              <a:t>mkdir</a:t>
            </a:r>
            <a:r>
              <a:rPr lang="en-US" sz="2800" dirty="0">
                <a:latin typeface="Courier New" pitchFamily="49" charset="0"/>
                <a:cs typeface="Courier New" pitchFamily="49" charset="0"/>
              </a:rPr>
              <a:t> </a:t>
            </a:r>
            <a:r>
              <a:rPr lang="en-US" sz="2800" dirty="0" err="1">
                <a:latin typeface="Courier New" pitchFamily="49" charset="0"/>
                <a:cs typeface="Courier New" pitchFamily="49" charset="0"/>
              </a:rPr>
              <a:t>test_dir</a:t>
            </a:r>
            <a:endParaRPr lang="en-US" sz="2800" dirty="0">
              <a:latin typeface="Courier New" pitchFamily="49" charset="0"/>
              <a:cs typeface="Courier New" pitchFamily="49" charset="0"/>
            </a:endParaRPr>
          </a:p>
          <a:p>
            <a:pPr marL="274320" lvl="1" indent="0">
              <a:buNone/>
            </a:pPr>
            <a:r>
              <a:rPr lang="en-US" sz="2800" dirty="0">
                <a:latin typeface="Courier New" pitchFamily="49" charset="0"/>
                <a:cs typeface="Courier New" pitchFamily="49" charset="0"/>
              </a:rPr>
              <a:t>cd </a:t>
            </a:r>
            <a:r>
              <a:rPr lang="en-US" sz="2800" dirty="0" err="1">
                <a:latin typeface="Courier New" pitchFamily="49" charset="0"/>
                <a:cs typeface="Courier New" pitchFamily="49" charset="0"/>
              </a:rPr>
              <a:t>test_dir</a:t>
            </a:r>
            <a:endParaRPr lang="en-US" sz="2800" dirty="0">
              <a:latin typeface="Courier New" pitchFamily="49" charset="0"/>
              <a:cs typeface="Courier New" pitchFamily="49" charset="0"/>
            </a:endParaRPr>
          </a:p>
          <a:p>
            <a:pPr marL="274320" lvl="1" indent="0">
              <a:buNone/>
            </a:pPr>
            <a:r>
              <a:rPr lang="en-US" sz="2800" dirty="0">
                <a:latin typeface="Courier New" pitchFamily="49" charset="0"/>
                <a:cs typeface="Courier New" pitchFamily="49" charset="0"/>
              </a:rPr>
              <a:t>ls ..</a:t>
            </a:r>
          </a:p>
          <a:p>
            <a:pPr marL="160020" indent="-342900"/>
            <a:r>
              <a:rPr lang="en-US" dirty="0">
                <a:latin typeface="Arial" panose="020B0604020202020204" pitchFamily="34" charset="0"/>
                <a:cs typeface="Arial" panose="020B0604020202020204" pitchFamily="34" charset="0"/>
              </a:rPr>
              <a:t>What is the full path of your home directory?</a:t>
            </a:r>
          </a:p>
          <a:p>
            <a:pPr marL="274320" lvl="1" indent="0">
              <a:buNone/>
            </a:pPr>
            <a:endParaRPr lang="en-US" sz="2800" dirty="0">
              <a:latin typeface="Courier New" pitchFamily="49" charset="0"/>
              <a:cs typeface="Courier New" pitchFamily="49" charset="0"/>
            </a:endParaRPr>
          </a:p>
        </p:txBody>
      </p:sp>
    </p:spTree>
    <p:extLst>
      <p:ext uri="{BB962C8B-B14F-4D97-AF65-F5344CB8AC3E}">
        <p14:creationId xmlns:p14="http://schemas.microsoft.com/office/powerpoint/2010/main" val="1164911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Overview - </a:t>
            </a:r>
            <a:r>
              <a:rPr lang="en-US" sz="3200" dirty="0"/>
              <a:t>The Shell</a:t>
            </a:r>
            <a:endParaRPr lang="en-US" sz="2800" dirty="0"/>
          </a:p>
        </p:txBody>
      </p:sp>
      <p:sp>
        <p:nvSpPr>
          <p:cNvPr id="3" name="Content Placeholder 2"/>
          <p:cNvSpPr>
            <a:spLocks noGrp="1"/>
          </p:cNvSpPr>
          <p:nvPr>
            <p:ph idx="1"/>
          </p:nvPr>
        </p:nvSpPr>
        <p:spPr>
          <a:xfrm>
            <a:off x="457200" y="1524000"/>
            <a:ext cx="8541705" cy="4343400"/>
          </a:xfrm>
        </p:spPr>
        <p:txBody>
          <a:bodyPr>
            <a:noAutofit/>
          </a:bodyPr>
          <a:lstStyle/>
          <a:p>
            <a:pPr>
              <a:lnSpc>
                <a:spcPct val="100000"/>
              </a:lnSpc>
            </a:pPr>
            <a:r>
              <a:rPr lang="en-US" sz="2200" dirty="0">
                <a:latin typeface="Arial" panose="020B0604020202020204" pitchFamily="34" charset="0"/>
                <a:cs typeface="Arial" panose="020B0604020202020204" pitchFamily="34" charset="0"/>
              </a:rPr>
              <a:t>You interact with the operating system via a shell. </a:t>
            </a:r>
          </a:p>
          <a:p>
            <a:pPr>
              <a:lnSpc>
                <a:spcPct val="100000"/>
              </a:lnSpc>
            </a:pPr>
            <a:r>
              <a:rPr lang="en-US" sz="2200" dirty="0">
                <a:latin typeface="Arial" panose="020B0604020202020204" pitchFamily="34" charset="0"/>
                <a:cs typeface="Arial" panose="020B0604020202020204" pitchFamily="34" charset="0"/>
              </a:rPr>
              <a:t>The shell is a </a:t>
            </a:r>
            <a:r>
              <a:rPr lang="en-US" sz="2200" b="1" dirty="0">
                <a:latin typeface="Arial" panose="020B0604020202020204" pitchFamily="34" charset="0"/>
                <a:cs typeface="Arial" panose="020B0604020202020204" pitchFamily="34" charset="0"/>
              </a:rPr>
              <a:t>program that interprets commands </a:t>
            </a:r>
            <a:r>
              <a:rPr lang="en-US" sz="2200" dirty="0">
                <a:latin typeface="Arial" panose="020B0604020202020204" pitchFamily="34" charset="0"/>
                <a:cs typeface="Arial" panose="020B0604020202020204" pitchFamily="34" charset="0"/>
              </a:rPr>
              <a:t>and acts as an intermediary between the user and the inner workings of the operating system. </a:t>
            </a:r>
          </a:p>
          <a:p>
            <a:pPr>
              <a:lnSpc>
                <a:spcPct val="100000"/>
              </a:lnSpc>
            </a:pPr>
            <a:r>
              <a:rPr lang="en-US" sz="2200" dirty="0">
                <a:latin typeface="Arial" panose="020B0604020202020204" pitchFamily="34" charset="0"/>
                <a:cs typeface="Arial" panose="020B0604020202020204" pitchFamily="34" charset="0"/>
              </a:rPr>
              <a:t>There are several shells available.  In most newer systems the default is bash (Bourne again shell).</a:t>
            </a:r>
          </a:p>
          <a:p>
            <a:pPr>
              <a:lnSpc>
                <a:spcPct val="100000"/>
              </a:lnSpc>
            </a:pPr>
            <a:r>
              <a:rPr lang="en-US" sz="2200" dirty="0">
                <a:latin typeface="Arial" panose="020B0604020202020204" pitchFamily="34" charset="0"/>
                <a:cs typeface="Arial" panose="020B0604020202020204" pitchFamily="34" charset="0"/>
              </a:rPr>
              <a:t>You will have a </a:t>
            </a:r>
            <a:r>
              <a:rPr lang="en-US" sz="2200" b="1" dirty="0">
                <a:latin typeface="Arial" panose="020B0604020202020204" pitchFamily="34" charset="0"/>
                <a:cs typeface="Arial" panose="020B0604020202020204" pitchFamily="34" charset="0"/>
              </a:rPr>
              <a:t>prompt</a:t>
            </a:r>
            <a:r>
              <a:rPr lang="en-US" sz="2200" dirty="0">
                <a:latin typeface="Arial" panose="020B0604020202020204" pitchFamily="34" charset="0"/>
                <a:cs typeface="Arial" panose="020B0604020202020204" pitchFamily="34" charset="0"/>
              </a:rPr>
              <a:t> which indicates that the shell is ready to accept commands. It may appear as a</a:t>
            </a:r>
            <a:r>
              <a:rPr lang="en-US" sz="2200" dirty="0">
                <a:latin typeface="Courier New" panose="02070309020205020404" pitchFamily="49" charset="0"/>
                <a:cs typeface="Courier New" panose="02070309020205020404" pitchFamily="49" charset="0"/>
              </a:rPr>
              <a:t> $ </a:t>
            </a:r>
            <a:r>
              <a:rPr lang="en-US" sz="2200" dirty="0">
                <a:latin typeface="Arial" panose="020B0604020202020204" pitchFamily="34" charset="0"/>
                <a:cs typeface="Arial" panose="020B0604020202020204" pitchFamily="34" charset="0"/>
              </a:rPr>
              <a:t>or a directory name, or other symbols.</a:t>
            </a:r>
          </a:p>
          <a:p>
            <a:pPr marL="0" indent="0">
              <a:lnSpc>
                <a:spcPct val="100000"/>
              </a:lnSpc>
              <a:buNone/>
            </a:pP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282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457200" y="1600200"/>
            <a:ext cx="8655435" cy="4800600"/>
          </a:xfrm>
        </p:spPr>
        <p:txBody>
          <a:bodyPr>
            <a:normAutofit fontScale="25000" lnSpcReduction="20000"/>
          </a:bodyPr>
          <a:lstStyle/>
          <a:p>
            <a:r>
              <a:rPr lang="en-US" sz="8000" dirty="0">
                <a:latin typeface="Arial" panose="020B0604020202020204" pitchFamily="34" charset="0"/>
                <a:cs typeface="Arial" panose="020B0604020202020204" pitchFamily="34" charset="0"/>
              </a:rPr>
              <a:t>Most common ones are </a:t>
            </a:r>
            <a:r>
              <a:rPr lang="en-US" sz="8000" dirty="0">
                <a:latin typeface="Courier New"/>
                <a:cs typeface="Courier New"/>
              </a:rPr>
              <a:t>less, more, cat, head and tail</a:t>
            </a:r>
            <a:r>
              <a:rPr lang="en-US" sz="8000" dirty="0"/>
              <a:t>.</a:t>
            </a:r>
          </a:p>
          <a:p>
            <a:r>
              <a:rPr lang="en-US" sz="8000" b="1" dirty="0">
                <a:latin typeface="Courier New"/>
                <a:cs typeface="Courier New"/>
              </a:rPr>
              <a:t>less</a:t>
            </a:r>
            <a:r>
              <a:rPr lang="en-US" sz="8000" dirty="0">
                <a:latin typeface="Courier New"/>
                <a:cs typeface="Courier New"/>
              </a:rPr>
              <a:t> FILENAME</a:t>
            </a:r>
          </a:p>
          <a:p>
            <a:pPr marL="0" indent="0">
              <a:buNone/>
            </a:pPr>
            <a:endParaRPr lang="en-US" sz="8000" dirty="0">
              <a:latin typeface="Courier New"/>
              <a:cs typeface="Courier New"/>
            </a:endParaRPr>
          </a:p>
          <a:p>
            <a:endParaRPr lang="en-US" sz="8000" dirty="0">
              <a:latin typeface="Courier New"/>
              <a:cs typeface="Courier New"/>
            </a:endParaRPr>
          </a:p>
          <a:p>
            <a:endParaRPr lang="en-US" sz="8000" dirty="0">
              <a:latin typeface="Courier New"/>
              <a:cs typeface="Courier New"/>
            </a:endParaRPr>
          </a:p>
          <a:p>
            <a:endParaRPr lang="en-US" sz="8000" dirty="0">
              <a:latin typeface="Courier New"/>
              <a:cs typeface="Courier New"/>
            </a:endParaRPr>
          </a:p>
          <a:p>
            <a:endParaRPr lang="en-US" sz="8000" dirty="0"/>
          </a:p>
          <a:p>
            <a:pPr marL="0" indent="0">
              <a:buNone/>
            </a:pPr>
            <a:endParaRPr lang="en-US" sz="8000" dirty="0"/>
          </a:p>
          <a:p>
            <a:pPr>
              <a:lnSpc>
                <a:spcPct val="120000"/>
              </a:lnSpc>
            </a:pPr>
            <a:r>
              <a:rPr lang="en-US" sz="8000" dirty="0">
                <a:latin typeface="Arial" panose="020B0604020202020204" pitchFamily="34" charset="0"/>
                <a:cs typeface="Arial" panose="020B0604020202020204" pitchFamily="34" charset="0"/>
              </a:rPr>
              <a:t>Displays file contents on the screen with line scrolling (to scroll you can use ‘arrow’ keys, ‘</a:t>
            </a:r>
            <a:r>
              <a:rPr lang="en-US" sz="8000" dirty="0" err="1">
                <a:latin typeface="Arial" panose="020B0604020202020204" pitchFamily="34" charset="0"/>
                <a:cs typeface="Arial" panose="020B0604020202020204" pitchFamily="34" charset="0"/>
              </a:rPr>
              <a:t>PgUp</a:t>
            </a:r>
            <a:r>
              <a:rPr lang="en-US" sz="8000" dirty="0">
                <a:latin typeface="Arial" panose="020B0604020202020204" pitchFamily="34" charset="0"/>
                <a:cs typeface="Arial" panose="020B0604020202020204" pitchFamily="34" charset="0"/>
              </a:rPr>
              <a:t>/</a:t>
            </a:r>
            <a:r>
              <a:rPr lang="en-US" sz="8000" dirty="0" err="1">
                <a:latin typeface="Arial" panose="020B0604020202020204" pitchFamily="34" charset="0"/>
                <a:cs typeface="Arial" panose="020B0604020202020204" pitchFamily="34" charset="0"/>
              </a:rPr>
              <a:t>PgDn</a:t>
            </a:r>
            <a:r>
              <a:rPr lang="en-US" sz="8000" dirty="0">
                <a:latin typeface="Arial" panose="020B0604020202020204" pitchFamily="34" charset="0"/>
                <a:cs typeface="Arial" panose="020B0604020202020204" pitchFamily="34" charset="0"/>
              </a:rPr>
              <a:t>’ keys, ‘space bar’ or ‘Enter’ key). </a:t>
            </a:r>
            <a:r>
              <a:rPr lang="en-US" sz="8000" b="1" dirty="0">
                <a:latin typeface="Arial" panose="020B0604020202020204" pitchFamily="34" charset="0"/>
                <a:cs typeface="Arial" panose="020B0604020202020204" pitchFamily="34" charset="0"/>
              </a:rPr>
              <a:t>When you are done press ‘q’ to exit.</a:t>
            </a:r>
          </a:p>
          <a:p>
            <a:pPr>
              <a:lnSpc>
                <a:spcPct val="120000"/>
              </a:lnSpc>
            </a:pPr>
            <a:r>
              <a:rPr lang="en-US" sz="8000" dirty="0">
                <a:latin typeface="Arial" panose="020B0604020202020204" pitchFamily="34" charset="0"/>
                <a:cs typeface="Arial" panose="020B0604020202020204" pitchFamily="34" charset="0"/>
              </a:rPr>
              <a:t>In most implementations you can search in the forward direction with </a:t>
            </a:r>
            <a:r>
              <a:rPr lang="en-US" sz="8000" dirty="0">
                <a:latin typeface="Courier New" panose="02070309020205020404" pitchFamily="49" charset="0"/>
                <a:cs typeface="Courier New" panose="02070309020205020404" pitchFamily="49" charset="0"/>
              </a:rPr>
              <a:t>/&lt;pattern&gt;</a:t>
            </a:r>
          </a:p>
          <a:p>
            <a:endParaRPr lang="en-US" dirty="0">
              <a:latin typeface="Arial" panose="020B0604020202020204" pitchFamily="34" charset="0"/>
              <a:cs typeface="Arial" panose="020B0604020202020204" pitchFamily="34" charset="0"/>
            </a:endParaRPr>
          </a:p>
          <a:p>
            <a:pPr marL="0" indent="0">
              <a:buNone/>
            </a:pPr>
            <a:endParaRPr lang="en-US" dirty="0">
              <a:latin typeface="Courier New"/>
              <a:cs typeface="Courier New"/>
            </a:endParaRPr>
          </a:p>
        </p:txBody>
      </p:sp>
      <p:sp>
        <p:nvSpPr>
          <p:cNvPr id="9" name="Text Box 2"/>
          <p:cNvSpPr txBox="1">
            <a:spLocks noChangeArrowheads="1"/>
          </p:cNvSpPr>
          <p:nvPr/>
        </p:nvSpPr>
        <p:spPr bwMode="auto">
          <a:xfrm>
            <a:off x="861064" y="2438401"/>
            <a:ext cx="7353166" cy="1676400"/>
          </a:xfrm>
          <a:prstGeom prst="rect">
            <a:avLst/>
          </a:prstGeom>
          <a:solidFill>
            <a:srgbClr val="FFFFFF"/>
          </a:solidFill>
          <a:ln w="9525">
            <a:solidFill>
              <a:srgbClr val="000000"/>
            </a:solidFill>
            <a:miter lim="800000"/>
            <a:headEnd/>
            <a:tailEnd/>
          </a:ln>
          <a:extLst>
            <a:ext uri="{FAA26D3D-D897-4be2-8F04-BA451C77F1D7}">
              <ma14:placeholderFlag xmlns="" xmlns:ma14="http://schemas.microsoft.com/office/mac/drawingml/2011/main"/>
            </a:ext>
            <a:ext uri="{C572A759-6A51-4108-AA02-DFA0A04FC94B}">
              <ma14:wrappingTextBoxFlag xmlns="" xmlns:ma14="http://schemas.microsoft.com/office/mac/drawingml/2011/main"/>
            </a:ext>
          </a:extLst>
        </p:spPr>
        <p:txBody>
          <a:bodyPr rot="0" vert="horz" wrap="square" lIns="91440" tIns="45720" rIns="91440" bIns="45720" anchor="ctr" anchorCtr="0">
            <a:noAutofit/>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000" dirty="0">
                <a:solidFill>
                  <a:srgbClr val="000000"/>
                </a:solidFill>
                <a:latin typeface="Courier New"/>
                <a:ea typeface="宋体"/>
                <a:cs typeface="Courier New"/>
              </a:rPr>
              <a:t>$ </a:t>
            </a:r>
            <a:r>
              <a:rPr lang="en-US" sz="2000" dirty="0" err="1">
                <a:solidFill>
                  <a:srgbClr val="000000"/>
                </a:solidFill>
                <a:latin typeface="Courier New"/>
                <a:ea typeface="宋体"/>
                <a:cs typeface="Courier New"/>
              </a:rPr>
              <a:t>pwd</a:t>
            </a:r>
            <a:endParaRPr lang="en-US" sz="2000" dirty="0">
              <a:latin typeface="Courier New"/>
              <a:ea typeface="宋体"/>
              <a:cs typeface="Courier New"/>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nl-NL" sz="2000" dirty="0">
                <a:latin typeface="Courier New"/>
                <a:cs typeface="Courier New"/>
              </a:rPr>
              <a:t>/home/gka6a/rivanna-cl_013020/</a:t>
            </a:r>
            <a:r>
              <a:rPr lang="nl-NL" sz="2000" dirty="0" err="1">
                <a:latin typeface="Courier New"/>
                <a:cs typeface="Courier New"/>
              </a:rPr>
              <a:t>basic_commands</a:t>
            </a:r>
            <a:endParaRPr lang="nl-NL" sz="2000" dirty="0">
              <a:latin typeface="Courier New"/>
              <a:cs typeface="Courier New"/>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000" b="1" dirty="0">
                <a:solidFill>
                  <a:srgbClr val="000000"/>
                </a:solidFill>
                <a:latin typeface="Courier New"/>
                <a:ea typeface="宋体"/>
                <a:cs typeface="Courier New"/>
              </a:rPr>
              <a:t>$ less </a:t>
            </a:r>
            <a:r>
              <a:rPr lang="en-US" sz="2000" dirty="0">
                <a:latin typeface="Courier New"/>
                <a:cs typeface="Courier New"/>
              </a:rPr>
              <a:t> </a:t>
            </a:r>
            <a:r>
              <a:rPr lang="en-US" sz="2000" dirty="0" err="1">
                <a:latin typeface="Courier New" charset="0"/>
                <a:ea typeface="Courier New" charset="0"/>
                <a:cs typeface="Courier New" charset="0"/>
              </a:rPr>
              <a:t>intro_basic-unix.txt</a:t>
            </a:r>
            <a:endParaRPr lang="en-US" sz="2000" dirty="0">
              <a:latin typeface="Courier New" charset="0"/>
              <a:ea typeface="Courier New" charset="0"/>
              <a:cs typeface="Courier New" charset="0"/>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000" dirty="0">
                <a:effectLst/>
                <a:latin typeface="Courier New"/>
                <a:ea typeface="宋体"/>
                <a:cs typeface="Courier New"/>
              </a:rPr>
              <a:t> </a:t>
            </a:r>
          </a:p>
        </p:txBody>
      </p:sp>
      <p:sp>
        <p:nvSpPr>
          <p:cNvPr id="10" name="Title 7"/>
          <p:cNvSpPr txBox="1">
            <a:spLocks/>
          </p:cNvSpPr>
          <p:nvPr/>
        </p:nvSpPr>
        <p:spPr>
          <a:xfrm>
            <a:off x="804672" y="310896"/>
            <a:ext cx="7891272" cy="13258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dirty="0">
                <a:solidFill>
                  <a:schemeClr val="accent1">
                    <a:lumMod val="50000"/>
                  </a:schemeClr>
                </a:solidFill>
                <a:latin typeface="+mj-lt"/>
              </a:rPr>
              <a:t>VIEWING CONTENTS OF A FILE</a:t>
            </a:r>
          </a:p>
        </p:txBody>
      </p:sp>
    </p:spTree>
    <p:extLst>
      <p:ext uri="{BB962C8B-B14F-4D97-AF65-F5344CB8AC3E}">
        <p14:creationId xmlns:p14="http://schemas.microsoft.com/office/powerpoint/2010/main" val="4275942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2"/>
          </p:nvPr>
        </p:nvSpPr>
        <p:spPr>
          <a:xfrm>
            <a:off x="457200" y="1461178"/>
            <a:ext cx="8235949" cy="4326469"/>
          </a:xfrm>
        </p:spPr>
        <p:txBody>
          <a:bodyPr/>
          <a:lstStyle/>
          <a:p>
            <a:r>
              <a:rPr lang="en-US" dirty="0"/>
              <a:t>/&lt;WORD_PATTERN&gt;</a:t>
            </a:r>
          </a:p>
          <a:p>
            <a:r>
              <a:rPr lang="en-US" dirty="0"/>
              <a:t>/UNIX</a:t>
            </a:r>
          </a:p>
        </p:txBody>
      </p:sp>
      <p:sp>
        <p:nvSpPr>
          <p:cNvPr id="8" name="TextBox 7"/>
          <p:cNvSpPr txBox="1"/>
          <p:nvPr/>
        </p:nvSpPr>
        <p:spPr>
          <a:xfrm>
            <a:off x="3733800" y="1553199"/>
            <a:ext cx="4605528" cy="307777"/>
          </a:xfrm>
          <a:prstGeom prst="rect">
            <a:avLst/>
          </a:prstGeom>
          <a:noFill/>
        </p:spPr>
        <p:txBody>
          <a:bodyPr wrap="square" lIns="0" tIns="0" rIns="0" bIns="0" rtlCol="0">
            <a:spAutoFit/>
          </a:bodyPr>
          <a:lstStyle/>
          <a:p>
            <a:r>
              <a:rPr lang="en-US" sz="2000" dirty="0">
                <a:solidFill>
                  <a:srgbClr val="FF0000"/>
                </a:solidFill>
                <a:latin typeface="Arial" panose="020B0604020202020204" pitchFamily="34" charset="0"/>
                <a:cs typeface="Arial" panose="020B0604020202020204" pitchFamily="34" charset="0"/>
              </a:rPr>
              <a:t>SEARCHING FILE WHILE USING LESS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003"/>
          <a:stretch/>
        </p:blipFill>
        <p:spPr>
          <a:xfrm>
            <a:off x="1013216" y="2514600"/>
            <a:ext cx="6155871" cy="3220002"/>
          </a:xfrm>
          <a:prstGeom prst="rect">
            <a:avLst/>
          </a:prstGeom>
          <a:ln>
            <a:solidFill>
              <a:srgbClr val="000000"/>
            </a:solidFill>
          </a:ln>
        </p:spPr>
      </p:pic>
      <p:sp>
        <p:nvSpPr>
          <p:cNvPr id="6" name="Title 7">
            <a:extLst>
              <a:ext uri="{FF2B5EF4-FFF2-40B4-BE49-F238E27FC236}">
                <a16:creationId xmlns:a16="http://schemas.microsoft.com/office/drawing/2014/main" id="{809FAFF6-8C30-5A4F-B008-36A560DA82AD}"/>
              </a:ext>
            </a:extLst>
          </p:cNvPr>
          <p:cNvSpPr txBox="1">
            <a:spLocks/>
          </p:cNvSpPr>
          <p:nvPr/>
        </p:nvSpPr>
        <p:spPr>
          <a:xfrm>
            <a:off x="804672" y="310896"/>
            <a:ext cx="7891272" cy="13258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dirty="0">
                <a:solidFill>
                  <a:schemeClr val="accent1">
                    <a:lumMod val="50000"/>
                  </a:schemeClr>
                </a:solidFill>
                <a:latin typeface="+mj-lt"/>
              </a:rPr>
              <a:t>VIEWING CONTENTS OF A FILE</a:t>
            </a:r>
          </a:p>
        </p:txBody>
      </p:sp>
    </p:spTree>
    <p:extLst>
      <p:ext uri="{BB962C8B-B14F-4D97-AF65-F5344CB8AC3E}">
        <p14:creationId xmlns:p14="http://schemas.microsoft.com/office/powerpoint/2010/main" val="297062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686800" cy="5029200"/>
          </a:xfrm>
        </p:spPr>
        <p:txBody>
          <a:bodyPr>
            <a:noAutofit/>
          </a:bodyPr>
          <a:lstStyle/>
          <a:p>
            <a:r>
              <a:rPr lang="en-US" sz="2400" b="1" dirty="0">
                <a:latin typeface="Courier New" panose="02070309020205020404" pitchFamily="49" charset="0"/>
                <a:cs typeface="Courier New" panose="02070309020205020404" pitchFamily="49" charset="0"/>
              </a:rPr>
              <a:t>head</a:t>
            </a:r>
            <a:r>
              <a:rPr lang="en-US" sz="2400" dirty="0">
                <a:latin typeface="Courier New" panose="02070309020205020404" pitchFamily="49" charset="0"/>
                <a:cs typeface="Courier New" panose="02070309020205020404" pitchFamily="49" charset="0"/>
              </a:rPr>
              <a:t> </a:t>
            </a:r>
            <a:r>
              <a:rPr lang="en-US" sz="2400" dirty="0">
                <a:solidFill>
                  <a:srgbClr val="FF0000"/>
                </a:solidFill>
                <a:latin typeface="Courier New" panose="02070309020205020404" pitchFamily="49" charset="0"/>
                <a:cs typeface="Courier New" panose="02070309020205020404" pitchFamily="49" charset="0"/>
              </a:rPr>
              <a:t>FILENAME</a:t>
            </a:r>
            <a:r>
              <a:rPr lang="en-US" sz="2400" dirty="0">
                <a:latin typeface="Courier New" panose="02070309020205020404" pitchFamily="49" charset="0"/>
                <a:cs typeface="Courier New" panose="02070309020205020404" pitchFamily="49" charset="0"/>
              </a:rPr>
              <a:t> </a:t>
            </a:r>
            <a:r>
              <a:rPr lang="en-US" sz="2400" dirty="0">
                <a:latin typeface="Arial" panose="020B0604020202020204" pitchFamily="34" charset="0"/>
                <a:cs typeface="Arial" panose="020B0604020202020204" pitchFamily="34" charset="0"/>
              </a:rPr>
              <a:t>t</a:t>
            </a:r>
            <a:r>
              <a:rPr lang="en-US" sz="2400" i="1" dirty="0">
                <a:latin typeface="Arial" panose="020B0604020202020204" pitchFamily="34" charset="0"/>
                <a:cs typeface="Arial" panose="020B0604020202020204" pitchFamily="34" charset="0"/>
              </a:rPr>
              <a:t>ry this</a:t>
            </a:r>
            <a:r>
              <a:rPr lang="en-US" sz="2400" dirty="0">
                <a:latin typeface="Courier New" panose="02070309020205020404" pitchFamily="49" charset="0"/>
                <a:cs typeface="Courier New" panose="02070309020205020404" pitchFamily="49" charset="0"/>
              </a:rPr>
              <a:t>: </a:t>
            </a:r>
            <a:r>
              <a:rPr lang="en-US" sz="2300" dirty="0">
                <a:latin typeface="Courier New" panose="02070309020205020404" pitchFamily="49" charset="0"/>
                <a:cs typeface="Courier New" panose="02070309020205020404" pitchFamily="49" charset="0"/>
              </a:rPr>
              <a:t>head </a:t>
            </a:r>
            <a:r>
              <a:rPr lang="en-US" sz="2300" dirty="0" err="1">
                <a:latin typeface="Courier New" panose="02070309020205020404" pitchFamily="49" charset="0"/>
                <a:ea typeface="Courier New" charset="0"/>
                <a:cs typeface="Courier New" panose="02070309020205020404" pitchFamily="49" charset="0"/>
              </a:rPr>
              <a:t>intro_basic-unix.txt</a:t>
            </a:r>
            <a:r>
              <a:rPr lang="en-US" sz="2300" dirty="0">
                <a:latin typeface="Courier New" panose="02070309020205020404" pitchFamily="49" charset="0"/>
                <a:cs typeface="Courier New" panose="02070309020205020404" pitchFamily="49" charset="0"/>
              </a:rPr>
              <a:t>  </a:t>
            </a:r>
            <a:endParaRPr lang="en-US" sz="2300" dirty="0">
              <a:latin typeface="Arial" panose="020B0604020202020204" pitchFamily="34" charset="0"/>
              <a:cs typeface="Arial" panose="020B0604020202020204" pitchFamily="34" charset="0"/>
            </a:endParaRPr>
          </a:p>
          <a:p>
            <a:pPr lvl="1">
              <a:buFont typeface="System Font Regular"/>
              <a:buChar char="-"/>
            </a:pPr>
            <a:r>
              <a:rPr lang="en-US" dirty="0">
                <a:latin typeface="Arial" panose="020B0604020202020204" pitchFamily="34" charset="0"/>
                <a:cs typeface="Arial" panose="020B0604020202020204" pitchFamily="34" charset="0"/>
              </a:rPr>
              <a:t>Displays only the starting lines of a file. The default is first ten lines. But, any number of lines can be displayed using </a:t>
            </a:r>
            <a:r>
              <a:rPr lang="en-US" dirty="0">
                <a:latin typeface="Courier New" panose="02070309020205020404" pitchFamily="49" charset="0"/>
                <a:cs typeface="Courier New" panose="02070309020205020404" pitchFamily="49" charset="0"/>
              </a:rPr>
              <a:t>–n </a:t>
            </a:r>
            <a:r>
              <a:rPr lang="en-US" dirty="0">
                <a:latin typeface="Arial" panose="020B0604020202020204" pitchFamily="34" charset="0"/>
                <a:cs typeface="Arial" panose="020B0604020202020204" pitchFamily="34" charset="0"/>
              </a:rPr>
              <a:t>option (followed by required number of lines).</a:t>
            </a:r>
          </a:p>
          <a:p>
            <a:endParaRPr lang="en-US" sz="2400" dirty="0">
              <a:latin typeface="Arial" panose="020B0604020202020204" pitchFamily="34" charset="0"/>
              <a:cs typeface="Arial" panose="020B0604020202020204" pitchFamily="34" charset="0"/>
            </a:endParaRPr>
          </a:p>
          <a:p>
            <a:r>
              <a:rPr lang="en-US" sz="2400" b="1" dirty="0">
                <a:latin typeface="Courier New" panose="02070309020205020404" pitchFamily="49" charset="0"/>
                <a:cs typeface="Courier New" panose="02070309020205020404" pitchFamily="49" charset="0"/>
              </a:rPr>
              <a:t>tail</a:t>
            </a:r>
            <a:r>
              <a:rPr lang="en-US" sz="2400" dirty="0">
                <a:latin typeface="Courier New" panose="02070309020205020404" pitchFamily="49" charset="0"/>
                <a:cs typeface="Courier New" panose="02070309020205020404" pitchFamily="49" charset="0"/>
              </a:rPr>
              <a:t> </a:t>
            </a:r>
            <a:r>
              <a:rPr lang="en-US" sz="2400" dirty="0">
                <a:solidFill>
                  <a:srgbClr val="FF0000"/>
                </a:solidFill>
                <a:latin typeface="Courier New" panose="02070309020205020404" pitchFamily="49" charset="0"/>
                <a:cs typeface="Courier New" panose="02070309020205020404" pitchFamily="49" charset="0"/>
              </a:rPr>
              <a:t>FILENAME</a:t>
            </a:r>
            <a:r>
              <a:rPr lang="en-US" sz="2400" dirty="0">
                <a:latin typeface="Courier New" panose="02070309020205020404" pitchFamily="49" charset="0"/>
                <a:cs typeface="Courier New" panose="02070309020205020404" pitchFamily="49" charset="0"/>
              </a:rPr>
              <a:t> </a:t>
            </a:r>
            <a:r>
              <a:rPr lang="en-US" sz="2400" i="1" dirty="0">
                <a:latin typeface="Arial" panose="020B0604020202020204" pitchFamily="34" charset="0"/>
                <a:cs typeface="Arial" panose="020B0604020202020204" pitchFamily="34" charset="0"/>
              </a:rPr>
              <a:t>try this</a:t>
            </a:r>
            <a:r>
              <a:rPr lang="en-US" sz="2400" dirty="0">
                <a:latin typeface="Arial" panose="020B0604020202020204" pitchFamily="34" charset="0"/>
                <a:cs typeface="Arial" panose="020B0604020202020204" pitchFamily="34" charset="0"/>
              </a:rPr>
              <a:t>: </a:t>
            </a:r>
            <a:r>
              <a:rPr lang="en-US" sz="2300" dirty="0">
                <a:latin typeface="Courier New" panose="02070309020205020404" pitchFamily="49" charset="0"/>
                <a:cs typeface="Courier New" panose="02070309020205020404" pitchFamily="49" charset="0"/>
              </a:rPr>
              <a:t>tail </a:t>
            </a:r>
            <a:r>
              <a:rPr lang="en-US" sz="2300" dirty="0" err="1">
                <a:latin typeface="Courier New" panose="02070309020205020404" pitchFamily="49" charset="0"/>
                <a:ea typeface="Courier New" charset="0"/>
                <a:cs typeface="Courier New" panose="02070309020205020404" pitchFamily="49" charset="0"/>
              </a:rPr>
              <a:t>intro_basic-unix.txt</a:t>
            </a:r>
            <a:r>
              <a:rPr lang="en-US" sz="2300" dirty="0">
                <a:latin typeface="Courier New" panose="02070309020205020404" pitchFamily="49" charset="0"/>
                <a:cs typeface="Courier New" panose="02070309020205020404" pitchFamily="49" charset="0"/>
              </a:rPr>
              <a:t>  </a:t>
            </a:r>
          </a:p>
          <a:p>
            <a:pPr lvl="1">
              <a:buFont typeface="System Font Regular"/>
              <a:buChar char="-"/>
            </a:pPr>
            <a:r>
              <a:rPr lang="en-US" dirty="0">
                <a:latin typeface="Arial" panose="020B0604020202020204" pitchFamily="34" charset="0"/>
                <a:cs typeface="Arial" panose="020B0604020202020204" pitchFamily="34" charset="0"/>
              </a:rPr>
              <a:t>Similar to </a:t>
            </a:r>
            <a:r>
              <a:rPr lang="en-US" dirty="0">
                <a:latin typeface="Courier New" panose="02070309020205020404" pitchFamily="49" charset="0"/>
                <a:cs typeface="Courier New" panose="02070309020205020404" pitchFamily="49" charset="0"/>
              </a:rPr>
              <a:t>head</a:t>
            </a:r>
            <a:r>
              <a:rPr lang="en-US" dirty="0">
                <a:latin typeface="Arial" panose="020B0604020202020204" pitchFamily="34" charset="0"/>
                <a:cs typeface="Arial" panose="020B0604020202020204" pitchFamily="34" charset="0"/>
              </a:rPr>
              <a:t>, but displays the last 10 lines. Again </a:t>
            </a:r>
            <a:r>
              <a:rPr lang="en-US" dirty="0">
                <a:latin typeface="Courier New" panose="02070309020205020404" pitchFamily="49" charset="0"/>
                <a:cs typeface="Courier New" panose="02070309020205020404" pitchFamily="49" charset="0"/>
              </a:rPr>
              <a:t>–n </a:t>
            </a:r>
            <a:r>
              <a:rPr lang="en-US" dirty="0">
                <a:latin typeface="Arial" panose="020B0604020202020204" pitchFamily="34" charset="0"/>
                <a:cs typeface="Arial" panose="020B0604020202020204" pitchFamily="34" charset="0"/>
              </a:rPr>
              <a:t>option can be used to change this.</a:t>
            </a:r>
          </a:p>
          <a:p>
            <a:pPr lvl="1">
              <a:buFont typeface="System Font Regular"/>
              <a:buChar char="-"/>
            </a:pPr>
            <a:r>
              <a:rPr lang="en-US" dirty="0">
                <a:latin typeface="Arial" panose="020B0604020202020204" pitchFamily="34" charset="0"/>
                <a:cs typeface="Arial" panose="020B0604020202020204" pitchFamily="34" charset="0"/>
              </a:rPr>
              <a:t>More information about any of these commands can be found in ‘</a:t>
            </a:r>
            <a:r>
              <a:rPr lang="en-US" dirty="0">
                <a:latin typeface="Courier New" panose="02070309020205020404" pitchFamily="49" charset="0"/>
                <a:cs typeface="Courier New" panose="02070309020205020404" pitchFamily="49" charset="0"/>
              </a:rPr>
              <a:t>man</a:t>
            </a:r>
            <a:r>
              <a:rPr lang="en-US" dirty="0">
                <a:latin typeface="Arial" panose="020B0604020202020204" pitchFamily="34" charset="0"/>
                <a:cs typeface="Arial" panose="020B0604020202020204" pitchFamily="34" charset="0"/>
              </a:rPr>
              <a:t>’ pages (</a:t>
            </a:r>
            <a:r>
              <a:rPr lang="en-US" dirty="0">
                <a:latin typeface="Courier New" panose="02070309020205020404" pitchFamily="49" charset="0"/>
                <a:cs typeface="Courier New" panose="02070309020205020404" pitchFamily="49" charset="0"/>
              </a:rPr>
              <a:t>man command</a:t>
            </a:r>
            <a:r>
              <a:rPr lang="en-US" dirty="0">
                <a:latin typeface="Arial" panose="020B0604020202020204" pitchFamily="34" charset="0"/>
                <a:cs typeface="Arial" panose="020B0604020202020204" pitchFamily="34" charset="0"/>
              </a:rPr>
              <a:t>).</a:t>
            </a:r>
          </a:p>
          <a:p>
            <a:pPr marL="0" indent="0">
              <a:buNone/>
            </a:pPr>
            <a:endParaRPr lang="en-US" sz="2200" dirty="0"/>
          </a:p>
        </p:txBody>
      </p:sp>
      <p:sp>
        <p:nvSpPr>
          <p:cNvPr id="5" name="Title 7">
            <a:extLst>
              <a:ext uri="{FF2B5EF4-FFF2-40B4-BE49-F238E27FC236}">
                <a16:creationId xmlns:a16="http://schemas.microsoft.com/office/drawing/2014/main" id="{7D4DEE24-3AB5-AD46-AE94-3611B8E5E5B4}"/>
              </a:ext>
            </a:extLst>
          </p:cNvPr>
          <p:cNvSpPr txBox="1">
            <a:spLocks/>
          </p:cNvSpPr>
          <p:nvPr/>
        </p:nvSpPr>
        <p:spPr>
          <a:xfrm>
            <a:off x="804672" y="310896"/>
            <a:ext cx="7891272" cy="13258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dirty="0">
                <a:solidFill>
                  <a:schemeClr val="accent1">
                    <a:lumMod val="50000"/>
                  </a:schemeClr>
                </a:solidFill>
                <a:latin typeface="+mj-lt"/>
              </a:rPr>
              <a:t>VIEWING CONTENTS OF A FILE</a:t>
            </a:r>
          </a:p>
        </p:txBody>
      </p:sp>
    </p:spTree>
    <p:extLst>
      <p:ext uri="{BB962C8B-B14F-4D97-AF65-F5344CB8AC3E}">
        <p14:creationId xmlns:p14="http://schemas.microsoft.com/office/powerpoint/2010/main" val="18941639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229600" cy="5029200"/>
          </a:xfrm>
        </p:spPr>
        <p:txBody>
          <a:bodyPr>
            <a:noAutofit/>
          </a:bodyPr>
          <a:lstStyle/>
          <a:p>
            <a:r>
              <a:rPr lang="en-US" sz="2000" dirty="0"/>
              <a:t> </a:t>
            </a:r>
            <a:r>
              <a:rPr lang="en-US" sz="2400" b="1" dirty="0" err="1">
                <a:latin typeface="Courier New" panose="02070309020205020404" pitchFamily="49" charset="0"/>
                <a:cs typeface="Courier New" panose="02070309020205020404" pitchFamily="49" charset="0"/>
              </a:rPr>
              <a:t>grep</a:t>
            </a:r>
            <a:r>
              <a:rPr lang="en-US" sz="2000" dirty="0"/>
              <a:t> </a:t>
            </a:r>
            <a:r>
              <a:rPr lang="en-US" sz="2000" dirty="0">
                <a:latin typeface="Arial" panose="020B0604020202020204" pitchFamily="34" charset="0"/>
                <a:cs typeface="Arial" panose="020B0604020202020204" pitchFamily="34" charset="0"/>
              </a:rPr>
              <a:t>is one of the most commonly used commands in UNIX and it is commonly used to filter a file/input, line by line, against a pattern (e.g., to print each line of a file which contains a match for pattern).</a:t>
            </a:r>
          </a:p>
          <a:p>
            <a:pPr marL="400050" lvl="1" indent="0">
              <a:buNone/>
            </a:pPr>
            <a:r>
              <a:rPr lang="en-US" sz="2000" dirty="0">
                <a:latin typeface="Arial" panose="020B0604020202020204" pitchFamily="34" charset="0"/>
                <a:cs typeface="Arial" panose="020B0604020202020204" pitchFamily="34" charset="0"/>
              </a:rPr>
              <a:t>General syntax:</a:t>
            </a:r>
          </a:p>
          <a:p>
            <a:endParaRPr lang="en-US" sz="2000" dirty="0"/>
          </a:p>
          <a:p>
            <a:pPr marL="0" indent="0">
              <a:buNone/>
            </a:pPr>
            <a:r>
              <a:rPr lang="en-US" sz="2000" dirty="0"/>
              <a:t> </a:t>
            </a:r>
            <a:r>
              <a:rPr lang="en-US" sz="2000" dirty="0" err="1">
                <a:latin typeface="Courier New"/>
                <a:cs typeface="Courier New"/>
              </a:rPr>
              <a:t>grep</a:t>
            </a:r>
            <a:r>
              <a:rPr lang="en-US" sz="2000" dirty="0">
                <a:latin typeface="Courier New"/>
                <a:cs typeface="Courier New"/>
              </a:rPr>
              <a:t> [OPTIONS] PATTERN FILENAME</a:t>
            </a:r>
            <a:r>
              <a:rPr lang="en-US" sz="2000" dirty="0"/>
              <a:t>	</a:t>
            </a:r>
          </a:p>
          <a:p>
            <a:pPr marL="0" indent="0">
              <a:buNone/>
            </a:pPr>
            <a:r>
              <a:rPr lang="en-US" sz="2000" dirty="0"/>
              <a:t>	</a:t>
            </a:r>
          </a:p>
          <a:p>
            <a:r>
              <a:rPr lang="en-US" sz="2000" dirty="0"/>
              <a:t> </a:t>
            </a:r>
            <a:r>
              <a:rPr lang="en-US" sz="2000" dirty="0">
                <a:latin typeface="Arial" panose="020B0604020202020204" pitchFamily="34" charset="0"/>
                <a:cs typeface="Arial" panose="020B0604020202020204" pitchFamily="34" charset="0"/>
              </a:rPr>
              <a:t>A handy trick for </a:t>
            </a:r>
            <a:r>
              <a:rPr lang="en-US" sz="2000" dirty="0" err="1">
                <a:latin typeface="Arial" panose="020B0604020202020204" pitchFamily="34" charset="0"/>
                <a:cs typeface="Arial" panose="020B0604020202020204" pitchFamily="34" charset="0"/>
              </a:rPr>
              <a:t>bioinformaticians</a:t>
            </a:r>
            <a:r>
              <a:rPr lang="en-US" sz="2000" dirty="0">
                <a:latin typeface="Arial" panose="020B0604020202020204" pitchFamily="34" charset="0"/>
                <a:cs typeface="Arial" panose="020B0604020202020204" pitchFamily="34" charset="0"/>
              </a:rPr>
              <a:t>: how many sequences are in a FASTA-formatted file? By definition, each sequence record in a FASTA file has one line of description that always starts with </a:t>
            </a:r>
            <a:r>
              <a:rPr lang="en-US" sz="2000" dirty="0">
                <a:latin typeface="Courier New" panose="02070309020205020404" pitchFamily="49" charset="0"/>
                <a:cs typeface="Courier New" panose="02070309020205020404" pitchFamily="49" charset="0"/>
              </a:rPr>
              <a:t>&gt;</a:t>
            </a:r>
            <a:r>
              <a:rPr lang="en-US" sz="2000" dirty="0">
                <a:latin typeface="Arial" panose="020B0604020202020204" pitchFamily="34" charset="0"/>
                <a:cs typeface="Arial" panose="020B0604020202020204" pitchFamily="34" charset="0"/>
              </a:rPr>
              <a:t> , followed by multiple lines of sequence itself. Each sequence record ends when the next line starting with </a:t>
            </a:r>
            <a:r>
              <a:rPr lang="en-US" sz="2000" dirty="0">
                <a:latin typeface="Courier New" panose="02070309020205020404" pitchFamily="49" charset="0"/>
                <a:cs typeface="Courier New" panose="02070309020205020404" pitchFamily="49" charset="0"/>
              </a:rPr>
              <a:t>&gt; </a:t>
            </a:r>
            <a:r>
              <a:rPr lang="en-US" sz="2000" dirty="0">
                <a:latin typeface="Arial" panose="020B0604020202020204" pitchFamily="34" charset="0"/>
                <a:cs typeface="Arial" panose="020B0604020202020204" pitchFamily="34" charset="0"/>
              </a:rPr>
              <a:t> appears:</a:t>
            </a:r>
          </a:p>
        </p:txBody>
      </p:sp>
      <p:sp>
        <p:nvSpPr>
          <p:cNvPr id="5" name="Title 7">
            <a:extLst>
              <a:ext uri="{FF2B5EF4-FFF2-40B4-BE49-F238E27FC236}">
                <a16:creationId xmlns:a16="http://schemas.microsoft.com/office/drawing/2014/main" id="{F389F68D-75F2-F548-9E4E-6B08FA570D9C}"/>
              </a:ext>
            </a:extLst>
          </p:cNvPr>
          <p:cNvSpPr txBox="1">
            <a:spLocks/>
          </p:cNvSpPr>
          <p:nvPr/>
        </p:nvSpPr>
        <p:spPr>
          <a:xfrm>
            <a:off x="804672" y="310896"/>
            <a:ext cx="7891272" cy="13258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dirty="0">
                <a:solidFill>
                  <a:schemeClr val="accent1">
                    <a:lumMod val="50000"/>
                  </a:schemeClr>
                </a:solidFill>
                <a:latin typeface="+mj-lt"/>
              </a:rPr>
              <a:t>VIEWING CONTENTS OF A FILE</a:t>
            </a:r>
          </a:p>
        </p:txBody>
      </p:sp>
    </p:spTree>
    <p:extLst>
      <p:ext uri="{BB962C8B-B14F-4D97-AF65-F5344CB8AC3E}">
        <p14:creationId xmlns:p14="http://schemas.microsoft.com/office/powerpoint/2010/main" val="2024088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0"/>
            <a:ext cx="8407908" cy="3200400"/>
          </a:xfrm>
          <a:noFill/>
          <a:ln>
            <a:solidFill>
              <a:schemeClr val="tx1"/>
            </a:solidFill>
          </a:ln>
        </p:spPr>
        <p:txBody>
          <a:bodyPr>
            <a:noAutofit/>
          </a:bodyPr>
          <a:lstStyle/>
          <a:p>
            <a:pPr marL="0" indent="0" algn="ctr">
              <a:buNone/>
            </a:pPr>
            <a:r>
              <a:rPr lang="nl-NL" sz="2000" dirty="0" err="1">
                <a:solidFill>
                  <a:srgbClr val="FF0000"/>
                </a:solidFill>
                <a:cs typeface="Arial"/>
              </a:rPr>
              <a:t>Let’s</a:t>
            </a:r>
            <a:r>
              <a:rPr lang="nl-NL" sz="2000" dirty="0">
                <a:solidFill>
                  <a:srgbClr val="FF0000"/>
                </a:solidFill>
                <a:cs typeface="Arial"/>
              </a:rPr>
              <a:t> look at the </a:t>
            </a:r>
            <a:r>
              <a:rPr lang="nl-NL" sz="2000" dirty="0" err="1">
                <a:solidFill>
                  <a:srgbClr val="FF0000"/>
                </a:solidFill>
                <a:cs typeface="Arial"/>
              </a:rPr>
              <a:t>fasta</a:t>
            </a:r>
            <a:r>
              <a:rPr lang="nl-NL" sz="2000" dirty="0">
                <a:solidFill>
                  <a:srgbClr val="FF0000"/>
                </a:solidFill>
                <a:cs typeface="Arial"/>
              </a:rPr>
              <a:t> file first  </a:t>
            </a:r>
          </a:p>
          <a:p>
            <a:pPr marL="0" indent="0" algn="ctr">
              <a:buNone/>
            </a:pPr>
            <a:endParaRPr lang="nl-NL" sz="2000" dirty="0">
              <a:solidFill>
                <a:srgbClr val="FF0000"/>
              </a:solidFill>
              <a:cs typeface="Arial"/>
            </a:endParaRPr>
          </a:p>
          <a:p>
            <a:pPr marL="0" indent="0">
              <a:buNone/>
            </a:pPr>
            <a:r>
              <a:rPr lang="nl-NL" sz="2400" dirty="0">
                <a:latin typeface="Courier New"/>
                <a:cs typeface="Courier New"/>
              </a:rPr>
              <a:t>$ </a:t>
            </a:r>
            <a:r>
              <a:rPr lang="nl-NL" sz="2400" dirty="0" err="1">
                <a:latin typeface="Courier New"/>
                <a:cs typeface="Courier New"/>
              </a:rPr>
              <a:t>pwd</a:t>
            </a:r>
            <a:endParaRPr lang="nl-NL" sz="2400" dirty="0">
              <a:latin typeface="Courier New"/>
              <a:cs typeface="Courier New"/>
            </a:endParaRPr>
          </a:p>
          <a:p>
            <a:pPr marL="0" indent="0">
              <a:buNone/>
            </a:pPr>
            <a:r>
              <a:rPr lang="nl-NL" sz="2400" dirty="0">
                <a:latin typeface="Courier New"/>
                <a:cs typeface="Courier New"/>
              </a:rPr>
              <a:t>/home/gka6a/</a:t>
            </a:r>
            <a:r>
              <a:rPr lang="nl-NL" sz="2400" dirty="0" err="1">
                <a:latin typeface="Courier New"/>
                <a:cs typeface="Courier New"/>
              </a:rPr>
              <a:t>rivanna</a:t>
            </a:r>
            <a:r>
              <a:rPr lang="nl-NL" sz="2400" dirty="0">
                <a:latin typeface="Courier New"/>
                <a:cs typeface="Courier New"/>
              </a:rPr>
              <a:t>-cl/</a:t>
            </a:r>
            <a:r>
              <a:rPr lang="nl-NL" sz="2400" dirty="0" err="1">
                <a:latin typeface="Courier New"/>
                <a:cs typeface="Courier New"/>
              </a:rPr>
              <a:t>basic_commands</a:t>
            </a:r>
            <a:endParaRPr lang="nl-NL" sz="2400" dirty="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 grep -c '&gt;' </a:t>
            </a:r>
            <a:r>
              <a:rPr lang="en-US" sz="2400" dirty="0" err="1">
                <a:latin typeface="Courier New"/>
                <a:cs typeface="Courier New"/>
              </a:rPr>
              <a:t>sequences.fasta</a:t>
            </a:r>
            <a:endParaRPr lang="en-US" sz="2400" dirty="0">
              <a:latin typeface="Courier New"/>
              <a:cs typeface="Courier New"/>
            </a:endParaRPr>
          </a:p>
          <a:p>
            <a:pPr marL="0" indent="0">
              <a:buNone/>
            </a:pPr>
            <a:r>
              <a:rPr lang="en-US" sz="2400" dirty="0">
                <a:latin typeface="Courier New"/>
                <a:cs typeface="Courier New"/>
              </a:rPr>
              <a:t>?</a:t>
            </a:r>
          </a:p>
        </p:txBody>
      </p:sp>
      <p:sp>
        <p:nvSpPr>
          <p:cNvPr id="5" name="Title 7">
            <a:extLst>
              <a:ext uri="{FF2B5EF4-FFF2-40B4-BE49-F238E27FC236}">
                <a16:creationId xmlns:a16="http://schemas.microsoft.com/office/drawing/2014/main" id="{3A6199B7-45CB-AB45-A6C1-4FDCAD7CC7CC}"/>
              </a:ext>
            </a:extLst>
          </p:cNvPr>
          <p:cNvSpPr txBox="1">
            <a:spLocks/>
          </p:cNvSpPr>
          <p:nvPr/>
        </p:nvSpPr>
        <p:spPr>
          <a:xfrm>
            <a:off x="804672" y="310896"/>
            <a:ext cx="7891272" cy="13258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dirty="0">
                <a:solidFill>
                  <a:schemeClr val="accent1">
                    <a:lumMod val="50000"/>
                  </a:schemeClr>
                </a:solidFill>
                <a:latin typeface="+mj-lt"/>
              </a:rPr>
              <a:t>VIEWING CONTENTS OF A FILE</a:t>
            </a:r>
          </a:p>
        </p:txBody>
      </p:sp>
    </p:spTree>
    <p:extLst>
      <p:ext uri="{BB962C8B-B14F-4D97-AF65-F5344CB8AC3E}">
        <p14:creationId xmlns:p14="http://schemas.microsoft.com/office/powerpoint/2010/main" val="1307271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Copying Files</a:t>
            </a:r>
          </a:p>
        </p:txBody>
      </p:sp>
      <p:sp>
        <p:nvSpPr>
          <p:cNvPr id="3" name="Content Placeholder 2"/>
          <p:cNvSpPr>
            <a:spLocks noGrp="1"/>
          </p:cNvSpPr>
          <p:nvPr>
            <p:ph idx="1"/>
          </p:nvPr>
        </p:nvSpPr>
        <p:spPr>
          <a:xfrm>
            <a:off x="457200" y="1600200"/>
            <a:ext cx="8534400" cy="4652963"/>
          </a:xfrm>
        </p:spPr>
        <p:txBody>
          <a:bodyPr>
            <a:noAutofit/>
          </a:bodyPr>
          <a:lstStyle/>
          <a:p>
            <a:pPr marL="342900" lvl="0" indent="-342900" defTabSz="457200">
              <a:lnSpc>
                <a:spcPct val="100000"/>
              </a:lnSpc>
              <a:spcBef>
                <a:spcPct val="20000"/>
              </a:spcBef>
              <a:buFont typeface="Arial"/>
              <a:buChar char="•"/>
            </a:pPr>
            <a:r>
              <a:rPr lang="en-US" sz="1800" b="1" dirty="0">
                <a:solidFill>
                  <a:prstClr val="black"/>
                </a:solidFill>
                <a:latin typeface="Courier New" panose="02070309020205020404" pitchFamily="49" charset="0"/>
                <a:cs typeface="Courier New" panose="02070309020205020404" pitchFamily="49" charset="0"/>
              </a:rPr>
              <a:t>cp</a:t>
            </a:r>
            <a:r>
              <a:rPr lang="en-US" sz="1800" dirty="0">
                <a:solidFill>
                  <a:prstClr val="black"/>
                </a:solidFill>
                <a:latin typeface="Courier New" panose="02070309020205020404" pitchFamily="49" charset="0"/>
                <a:cs typeface="Courier New" panose="02070309020205020404" pitchFamily="49" charset="0"/>
              </a:rPr>
              <a:t> </a:t>
            </a:r>
            <a:r>
              <a:rPr lang="en-US" sz="1800" dirty="0">
                <a:solidFill>
                  <a:prstClr val="black"/>
                </a:solidFill>
                <a:latin typeface="Arial"/>
              </a:rPr>
              <a:t>(</a:t>
            </a:r>
            <a:r>
              <a:rPr lang="en-US" sz="1800" i="1" u="sng" dirty="0">
                <a:solidFill>
                  <a:prstClr val="black"/>
                </a:solidFill>
                <a:latin typeface="Arial"/>
              </a:rPr>
              <a:t>c</a:t>
            </a:r>
            <a:r>
              <a:rPr lang="en-US" sz="1800" dirty="0">
                <a:solidFill>
                  <a:prstClr val="black"/>
                </a:solidFill>
                <a:latin typeface="Arial"/>
              </a:rPr>
              <a:t>o</a:t>
            </a:r>
            <a:r>
              <a:rPr lang="en-US" sz="1800" i="1" u="sng" dirty="0">
                <a:solidFill>
                  <a:prstClr val="black"/>
                </a:solidFill>
                <a:latin typeface="Arial"/>
              </a:rPr>
              <a:t>p</a:t>
            </a:r>
            <a:r>
              <a:rPr lang="en-US" sz="1800" dirty="0">
                <a:solidFill>
                  <a:prstClr val="black"/>
                </a:solidFill>
                <a:latin typeface="Arial"/>
              </a:rPr>
              <a:t>y) command: is used to copy a file. When using this command you have to provide both source file and destination file.</a:t>
            </a:r>
          </a:p>
          <a:p>
            <a:pPr marL="0" lvl="0" indent="0" defTabSz="457200">
              <a:lnSpc>
                <a:spcPct val="100000"/>
              </a:lnSpc>
              <a:spcBef>
                <a:spcPct val="20000"/>
              </a:spcBef>
              <a:buNone/>
            </a:pPr>
            <a:r>
              <a:rPr lang="en-US" sz="1800" i="1" dirty="0">
                <a:solidFill>
                  <a:prstClr val="black"/>
                </a:solidFill>
                <a:latin typeface="Arial"/>
                <a:cs typeface="Arial" panose="020B0604020202020204" pitchFamily="34" charset="0"/>
              </a:rPr>
              <a:t>						</a:t>
            </a:r>
            <a:r>
              <a:rPr lang="en-US" sz="1600" i="1" dirty="0">
                <a:solidFill>
                  <a:srgbClr val="FF0000"/>
                </a:solidFill>
                <a:latin typeface="Arial" panose="020B0604020202020204" pitchFamily="34" charset="0"/>
                <a:cs typeface="Arial" panose="020B0604020202020204" pitchFamily="34" charset="0"/>
              </a:rPr>
              <a:t>Source			Destination</a:t>
            </a: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800" dirty="0">
                <a:latin typeface="Courier New" panose="02070309020205020404" pitchFamily="49" charset="0"/>
                <a:cs typeface="Courier New" panose="02070309020205020404" pitchFamily="49" charset="0"/>
              </a:rPr>
              <a:t>		cp	</a:t>
            </a:r>
            <a:r>
              <a:rPr lang="en-US" sz="1800" dirty="0" err="1">
                <a:latin typeface="Courier New" panose="02070309020205020404" pitchFamily="49" charset="0"/>
                <a:cs typeface="Courier New" panose="02070309020205020404" pitchFamily="49" charset="0"/>
              </a:rPr>
              <a:t>oldfile</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newfile</a:t>
            </a:r>
            <a:endParaRPr lang="en-US" sz="1800" dirty="0">
              <a:latin typeface="Courier New" panose="02070309020205020404" pitchFamily="49" charset="0"/>
              <a:cs typeface="Courier New" panose="02070309020205020404" pitchFamily="49" charset="0"/>
            </a:endParaRPr>
          </a:p>
          <a:p>
            <a:pPr marL="0" indent="0">
              <a:buNone/>
            </a:pPr>
            <a:endParaRPr lang="en-US" sz="1800" dirty="0">
              <a:latin typeface="Courier New" panose="02070309020205020404" pitchFamily="49" charset="0"/>
              <a:cs typeface="Courier New" panose="02070309020205020404" pitchFamily="49" charset="0"/>
            </a:endParaRPr>
          </a:p>
          <a:p>
            <a:r>
              <a:rPr lang="en-US" sz="1800" dirty="0">
                <a:latin typeface="Arial" panose="020B0604020202020204" pitchFamily="34" charset="0"/>
                <a:cs typeface="Arial" panose="020B0604020202020204" pitchFamily="34" charset="0"/>
              </a:rPr>
              <a:t>You can copy using relative paths	</a:t>
            </a:r>
          </a:p>
          <a:p>
            <a:pPr marL="0" indent="0">
              <a:buNone/>
            </a:pPr>
            <a:r>
              <a:rPr lang="en-US" sz="1800" dirty="0">
                <a:latin typeface="Arial" panose="020B0604020202020204" pitchFamily="34" charset="0"/>
                <a:cs typeface="Arial" panose="020B0604020202020204" pitchFamily="34" charset="0"/>
              </a:rPr>
              <a:t>	</a:t>
            </a:r>
            <a:r>
              <a:rPr lang="en-US" sz="1800" dirty="0">
                <a:latin typeface="Courier New"/>
                <a:cs typeface="Courier New"/>
              </a:rPr>
              <a:t>cp </a:t>
            </a:r>
            <a:r>
              <a:rPr lang="en-US" sz="1800" dirty="0" err="1">
                <a:latin typeface="Courier New"/>
                <a:cs typeface="Courier New"/>
              </a:rPr>
              <a:t>thisfile</a:t>
            </a:r>
            <a:r>
              <a:rPr lang="en-US" sz="1800" dirty="0">
                <a:latin typeface="Courier New"/>
                <a:cs typeface="Courier New"/>
              </a:rPr>
              <a:t> ../../place/else/</a:t>
            </a:r>
            <a:r>
              <a:rPr lang="en-US" sz="1800" dirty="0" err="1">
                <a:latin typeface="Courier New"/>
                <a:cs typeface="Courier New"/>
              </a:rPr>
              <a:t>thefile</a:t>
            </a: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Copy all files in a directory and its subdirectories:</a:t>
            </a:r>
          </a:p>
          <a:p>
            <a:pPr marL="0" indent="0">
              <a:buNone/>
            </a:pPr>
            <a:r>
              <a:rPr lang="en-US" sz="1800" dirty="0">
                <a:latin typeface="Courier New"/>
                <a:cs typeface="Courier New"/>
              </a:rPr>
              <a:t>	cp –R </a:t>
            </a:r>
            <a:r>
              <a:rPr lang="en-US" sz="1800" dirty="0" err="1">
                <a:latin typeface="Courier New"/>
                <a:cs typeface="Courier New"/>
              </a:rPr>
              <a:t>thisdir</a:t>
            </a:r>
            <a:r>
              <a:rPr lang="en-US" sz="1800" dirty="0">
                <a:latin typeface="Courier New"/>
                <a:cs typeface="Courier New"/>
              </a:rPr>
              <a:t> </a:t>
            </a:r>
            <a:r>
              <a:rPr lang="en-US" sz="1800" dirty="0" err="1">
                <a:latin typeface="Courier New"/>
                <a:cs typeface="Courier New"/>
              </a:rPr>
              <a:t>thatdir</a:t>
            </a:r>
            <a:endParaRPr lang="en-US" sz="1800" dirty="0">
              <a:latin typeface="Courier New"/>
              <a:cs typeface="Courier New"/>
            </a:endParaRPr>
          </a:p>
          <a:p>
            <a:r>
              <a:rPr lang="en-US" sz="1800" dirty="0">
                <a:latin typeface="Arial" panose="020B0604020202020204" pitchFamily="34" charset="0"/>
                <a:cs typeface="Arial" panose="020B0604020202020204" pitchFamily="34" charset="0"/>
              </a:rPr>
              <a:t>Do not overwrite an existing file (</a:t>
            </a:r>
            <a:r>
              <a:rPr lang="en-US" sz="1800" dirty="0" err="1">
                <a:latin typeface="Arial" panose="020B0604020202020204" pitchFamily="34" charset="0"/>
                <a:cs typeface="Arial" panose="020B0604020202020204" pitchFamily="34" charset="0"/>
              </a:rPr>
              <a:t>noclobber</a:t>
            </a:r>
            <a:r>
              <a:rPr lang="en-US" sz="1800" dirty="0">
                <a:latin typeface="Arial" panose="020B0604020202020204" pitchFamily="34" charset="0"/>
                <a:cs typeface="Arial" panose="020B0604020202020204" pitchFamily="34" charset="0"/>
              </a:rPr>
              <a:t>):</a:t>
            </a:r>
          </a:p>
          <a:p>
            <a:pPr marL="0" indent="0">
              <a:buNone/>
            </a:pPr>
            <a:r>
              <a:rPr lang="en-US" sz="1800" dirty="0">
                <a:latin typeface="Courier New"/>
                <a:cs typeface="Courier New"/>
              </a:rPr>
              <a:t>	</a:t>
            </a:r>
            <a:r>
              <a:rPr lang="en-US" sz="1800" dirty="0" err="1">
                <a:latin typeface="Courier New"/>
                <a:cs typeface="Courier New"/>
              </a:rPr>
              <a:t>cp</a:t>
            </a:r>
            <a:r>
              <a:rPr lang="en-US" sz="1800" dirty="0">
                <a:latin typeface="Courier New"/>
                <a:cs typeface="Courier New"/>
              </a:rPr>
              <a:t> –n </a:t>
            </a:r>
            <a:r>
              <a:rPr lang="en-US" sz="1800" dirty="0" err="1">
                <a:latin typeface="Courier New"/>
                <a:cs typeface="Courier New"/>
              </a:rPr>
              <a:t>oldfile</a:t>
            </a:r>
            <a:r>
              <a:rPr lang="en-US" sz="1800" dirty="0">
                <a:latin typeface="Courier New"/>
                <a:cs typeface="Courier New"/>
              </a:rPr>
              <a:t> </a:t>
            </a:r>
            <a:r>
              <a:rPr lang="en-US" sz="1800" dirty="0" err="1">
                <a:latin typeface="Courier New"/>
                <a:cs typeface="Courier New"/>
              </a:rPr>
              <a:t>newfile</a:t>
            </a:r>
            <a:endParaRPr lang="en-US" sz="1800" dirty="0">
              <a:latin typeface="Courier New"/>
              <a:cs typeface="Courier New"/>
            </a:endParaRPr>
          </a:p>
          <a:p>
            <a:r>
              <a:rPr lang="en-US" sz="1800" dirty="0">
                <a:latin typeface="Arial" panose="020B0604020202020204" pitchFamily="34" charset="0"/>
                <a:cs typeface="Arial" panose="020B0604020202020204" pitchFamily="34" charset="0"/>
              </a:rPr>
              <a:t>Ask before overwriting (-</a:t>
            </a:r>
            <a:r>
              <a:rPr lang="en-US" sz="1800" dirty="0" err="1">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and –n override each other):</a:t>
            </a:r>
          </a:p>
          <a:p>
            <a:pPr marL="0" indent="0">
              <a:buNone/>
            </a:pPr>
            <a:r>
              <a:rPr lang="en-US" sz="1800" dirty="0">
                <a:latin typeface="Courier New"/>
                <a:cs typeface="Courier New"/>
              </a:rPr>
              <a:t>	</a:t>
            </a:r>
            <a:r>
              <a:rPr lang="en-US" sz="1800" dirty="0" err="1">
                <a:latin typeface="Courier New"/>
                <a:cs typeface="Courier New"/>
              </a:rPr>
              <a:t>cp</a:t>
            </a:r>
            <a:r>
              <a:rPr lang="en-US" sz="1800" dirty="0">
                <a:latin typeface="Courier New"/>
                <a:cs typeface="Courier New"/>
              </a:rPr>
              <a:t> –</a:t>
            </a:r>
            <a:r>
              <a:rPr lang="en-US" sz="1800" dirty="0" err="1">
                <a:latin typeface="Courier New"/>
                <a:cs typeface="Courier New"/>
              </a:rPr>
              <a:t>i</a:t>
            </a:r>
            <a:r>
              <a:rPr lang="en-US" sz="1800" dirty="0">
                <a:latin typeface="Courier New"/>
                <a:cs typeface="Courier New"/>
              </a:rPr>
              <a:t> </a:t>
            </a:r>
            <a:r>
              <a:rPr lang="en-US" sz="1800" dirty="0" err="1">
                <a:latin typeface="Courier New"/>
                <a:cs typeface="Courier New"/>
              </a:rPr>
              <a:t>oldfile</a:t>
            </a:r>
            <a:r>
              <a:rPr lang="en-US" sz="1800" dirty="0">
                <a:latin typeface="Courier New"/>
                <a:cs typeface="Courier New"/>
              </a:rPr>
              <a:t> </a:t>
            </a:r>
            <a:r>
              <a:rPr lang="en-US" sz="1800" dirty="0" err="1">
                <a:latin typeface="Courier New"/>
                <a:cs typeface="Courier New"/>
              </a:rPr>
              <a:t>newfile</a:t>
            </a:r>
            <a:endParaRPr lang="en-US" sz="1800" dirty="0">
              <a:latin typeface="Courier New"/>
              <a:cs typeface="Courier New"/>
            </a:endParaRPr>
          </a:p>
          <a:p>
            <a:pPr marL="0" indent="0">
              <a:buNone/>
            </a:pPr>
            <a:endParaRPr lang="en-US" sz="1800" dirty="0"/>
          </a:p>
        </p:txBody>
      </p:sp>
    </p:spTree>
    <p:extLst>
      <p:ext uri="{BB962C8B-B14F-4D97-AF65-F5344CB8AC3E}">
        <p14:creationId xmlns:p14="http://schemas.microsoft.com/office/powerpoint/2010/main" val="42897322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96459"/>
            <a:ext cx="8612971" cy="4985341"/>
          </a:xfrm>
        </p:spPr>
        <p:txBody>
          <a:bodyPr>
            <a:normAutofit/>
          </a:bodyPr>
          <a:lstStyle/>
          <a:p>
            <a:r>
              <a:rPr lang="en-US" sz="2000" dirty="0">
                <a:cs typeface="Arial"/>
              </a:rPr>
              <a:t> </a:t>
            </a:r>
            <a:r>
              <a:rPr lang="en-US" sz="2000" b="1" dirty="0">
                <a:latin typeface="Courier New" panose="02070309020205020404" pitchFamily="49" charset="0"/>
                <a:cs typeface="Courier New" panose="02070309020205020404" pitchFamily="49" charset="0"/>
              </a:rPr>
              <a:t>mv</a:t>
            </a:r>
            <a:r>
              <a:rPr lang="en-US" sz="2000" dirty="0">
                <a:cs typeface="Arial"/>
              </a:rPr>
              <a:t> </a:t>
            </a:r>
            <a:r>
              <a:rPr lang="en-US" sz="2000" dirty="0">
                <a:latin typeface="Arial" panose="020B0604020202020204" pitchFamily="34" charset="0"/>
                <a:cs typeface="Arial" panose="020B0604020202020204" pitchFamily="34" charset="0"/>
              </a:rPr>
              <a:t>can also be used to </a:t>
            </a:r>
            <a:r>
              <a:rPr lang="en-US" sz="2000" b="1" dirty="0">
                <a:latin typeface="Arial" panose="020B0604020202020204" pitchFamily="34" charset="0"/>
                <a:cs typeface="Arial" panose="020B0604020202020204" pitchFamily="34" charset="0"/>
              </a:rPr>
              <a:t>rename files and directories</a:t>
            </a:r>
          </a:p>
          <a:p>
            <a:r>
              <a:rPr lang="en-US" sz="2000" dirty="0">
                <a:cs typeface="Arial"/>
              </a:rPr>
              <a:t> </a:t>
            </a:r>
            <a:r>
              <a:rPr lang="en-US" sz="2000" dirty="0">
                <a:latin typeface="Courier New"/>
                <a:cs typeface="Courier New"/>
              </a:rPr>
              <a:t>mv OLDNAME NEWNAME</a:t>
            </a:r>
          </a:p>
        </p:txBody>
      </p:sp>
      <p:sp>
        <p:nvSpPr>
          <p:cNvPr id="10" name="Title 7"/>
          <p:cNvSpPr txBox="1">
            <a:spLocks/>
          </p:cNvSpPr>
          <p:nvPr/>
        </p:nvSpPr>
        <p:spPr>
          <a:xfrm>
            <a:off x="804672" y="320040"/>
            <a:ext cx="7891272" cy="13258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4000" dirty="0">
                <a:solidFill>
                  <a:schemeClr val="accent1">
                    <a:lumMod val="50000"/>
                  </a:schemeClr>
                </a:solidFill>
                <a:latin typeface="+mj-lt"/>
              </a:rPr>
              <a:t>MOVING A FILE OR DIRECTORY</a:t>
            </a:r>
          </a:p>
        </p:txBody>
      </p:sp>
      <p:sp>
        <p:nvSpPr>
          <p:cNvPr id="4" name="Text Box 2"/>
          <p:cNvSpPr txBox="1">
            <a:spLocks noChangeArrowheads="1"/>
          </p:cNvSpPr>
          <p:nvPr/>
        </p:nvSpPr>
        <p:spPr bwMode="auto">
          <a:xfrm>
            <a:off x="457200" y="3133095"/>
            <a:ext cx="8612972" cy="3191267"/>
          </a:xfrm>
          <a:prstGeom prst="rect">
            <a:avLst/>
          </a:prstGeom>
          <a:noFill/>
          <a:ln w="9525">
            <a:solidFill>
              <a:srgbClr val="000000"/>
            </a:solidFill>
            <a:miter lim="800000"/>
            <a:headEnd/>
            <a:tailEnd/>
          </a:ln>
          <a:extLst>
            <a:ext uri="{FAA26D3D-D897-4be2-8F04-BA451C77F1D7}">
              <ma14:placeholderFlag xmlns="" xmlns:ma14="http://schemas.microsoft.com/office/mac/drawingml/2011/main"/>
            </a:ext>
            <a:ext uri="{C572A759-6A51-4108-AA02-DFA0A04FC94B}">
              <ma14:wrappingTextBoxFlag xmlns="" xmlns:ma14="http://schemas.microsoft.com/office/mac/drawingml/2011/main"/>
            </a:ext>
          </a:extLst>
        </p:spPr>
        <p:txBody>
          <a:bodyPr rot="0" vert="horz" wrap="square" lIns="91440" tIns="45720" rIns="91440" bIns="45720" anchor="t" anchorCtr="0">
            <a:noAutofit/>
          </a:bodyPr>
          <a:lstStyle/>
          <a:p>
            <a:r>
              <a:rPr lang="nl-NL" sz="2400" dirty="0">
                <a:latin typeface="Courier New"/>
                <a:cs typeface="Courier New"/>
              </a:rPr>
              <a:t>$ </a:t>
            </a:r>
            <a:r>
              <a:rPr lang="nl-NL" sz="2400" dirty="0" err="1">
                <a:latin typeface="Courier New"/>
                <a:cs typeface="Courier New"/>
              </a:rPr>
              <a:t>pwd</a:t>
            </a:r>
            <a:endParaRPr lang="nl-NL" sz="2400" dirty="0">
              <a:latin typeface="Courier New"/>
              <a:cs typeface="Courier New"/>
            </a:endParaRPr>
          </a:p>
          <a:p>
            <a:r>
              <a:rPr lang="nl-NL" sz="2400" dirty="0">
                <a:latin typeface="Courier New"/>
                <a:cs typeface="Courier New"/>
              </a:rPr>
              <a:t>/home/gka6a/</a:t>
            </a:r>
            <a:r>
              <a:rPr lang="nl-NL" sz="2400" dirty="0" err="1">
                <a:latin typeface="Courier New"/>
                <a:cs typeface="Courier New"/>
              </a:rPr>
              <a:t>rivanna</a:t>
            </a:r>
            <a:r>
              <a:rPr lang="nl-NL" sz="2400" dirty="0">
                <a:latin typeface="Courier New"/>
                <a:cs typeface="Courier New"/>
              </a:rPr>
              <a:t>-cl/</a:t>
            </a:r>
            <a:r>
              <a:rPr lang="nl-NL" sz="2400" dirty="0" err="1">
                <a:latin typeface="Courier New"/>
                <a:cs typeface="Courier New"/>
              </a:rPr>
              <a:t>basic_commands</a:t>
            </a:r>
            <a:endParaRPr lang="nl-NL" sz="2400" dirty="0">
              <a:latin typeface="Courier New"/>
              <a:cs typeface="Courier New"/>
            </a:endParaRPr>
          </a:p>
          <a:p>
            <a:r>
              <a:rPr lang="en-US" sz="2400" dirty="0">
                <a:latin typeface="Courier New"/>
                <a:cs typeface="Courier New"/>
              </a:rPr>
              <a:t>		</a:t>
            </a:r>
          </a:p>
          <a:p>
            <a:r>
              <a:rPr lang="en-US" sz="2400" dirty="0">
                <a:latin typeface="Courier New"/>
                <a:cs typeface="Courier New"/>
              </a:rPr>
              <a:t>	   OLDNAME 	  NEWNAME</a:t>
            </a:r>
            <a:endParaRPr lang="nl-NL" sz="2400" dirty="0">
              <a:latin typeface="Courier New"/>
              <a:cs typeface="Courier New"/>
            </a:endParaRPr>
          </a:p>
          <a:p>
            <a:endParaRPr lang="nl-NL" sz="2400" b="1" dirty="0">
              <a:latin typeface="Courier New"/>
              <a:cs typeface="Courier New"/>
            </a:endParaRPr>
          </a:p>
          <a:p>
            <a:endParaRPr lang="nl-NL" sz="2400" b="1" dirty="0">
              <a:latin typeface="Courier New"/>
              <a:cs typeface="Courier New"/>
            </a:endParaRPr>
          </a:p>
          <a:p>
            <a:r>
              <a:rPr lang="nl-NL" sz="2400" b="1" dirty="0">
                <a:latin typeface="Courier New"/>
                <a:cs typeface="Courier New"/>
              </a:rPr>
              <a:t>$ mv SP_R1.list </a:t>
            </a:r>
            <a:r>
              <a:rPr lang="nl-NL" sz="2400" b="1" dirty="0" err="1">
                <a:latin typeface="Courier New"/>
                <a:cs typeface="Courier New"/>
              </a:rPr>
              <a:t>list_of_reads.txt</a:t>
            </a:r>
            <a:endParaRPr lang="nl-NL" sz="2400" b="1" dirty="0">
              <a:latin typeface="Courier New"/>
              <a:cs typeface="Courier New"/>
            </a:endParaRPr>
          </a:p>
          <a:p>
            <a:endParaRPr lang="en-US" sz="1700" dirty="0">
              <a:effectLst/>
              <a:latin typeface="Courier New"/>
              <a:ea typeface="宋体"/>
              <a:cs typeface="Courier New"/>
            </a:endParaRPr>
          </a:p>
        </p:txBody>
      </p:sp>
      <p:sp>
        <p:nvSpPr>
          <p:cNvPr id="7" name="Left Brace 6"/>
          <p:cNvSpPr/>
          <p:nvPr/>
        </p:nvSpPr>
        <p:spPr>
          <a:xfrm rot="5400000">
            <a:off x="2488207" y="4445993"/>
            <a:ext cx="260283" cy="1579098"/>
          </a:xfrm>
          <a:prstGeom prst="leftBrac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Left Brace 7"/>
          <p:cNvSpPr/>
          <p:nvPr/>
        </p:nvSpPr>
        <p:spPr>
          <a:xfrm rot="5400000">
            <a:off x="5155500" y="4201218"/>
            <a:ext cx="260287" cy="2076433"/>
          </a:xfrm>
          <a:prstGeom prst="leftBrac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1448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b="1" dirty="0" err="1">
                <a:latin typeface="Courier New"/>
                <a:cs typeface="Courier New"/>
              </a:rPr>
              <a:t>rmdir</a:t>
            </a:r>
            <a:r>
              <a:rPr lang="en-US" dirty="0"/>
              <a:t> </a:t>
            </a:r>
            <a:r>
              <a:rPr lang="en-US" dirty="0">
                <a:latin typeface="Arial" panose="020B0604020202020204" pitchFamily="34" charset="0"/>
                <a:cs typeface="Arial" panose="020B0604020202020204" pitchFamily="34" charset="0"/>
              </a:rPr>
              <a:t>(</a:t>
            </a:r>
            <a:r>
              <a:rPr lang="en-US" i="1" u="sng"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e</a:t>
            </a:r>
            <a:r>
              <a:rPr lang="en-US" i="1" u="sng" dirty="0">
                <a:latin typeface="Arial" panose="020B0604020202020204" pitchFamily="34" charset="0"/>
                <a:cs typeface="Arial" panose="020B0604020202020204" pitchFamily="34" charset="0"/>
              </a:rPr>
              <a:t>m</a:t>
            </a:r>
            <a:r>
              <a:rPr lang="en-US" dirty="0">
                <a:latin typeface="Arial" panose="020B0604020202020204" pitchFamily="34" charset="0"/>
                <a:cs typeface="Arial" panose="020B0604020202020204" pitchFamily="34" charset="0"/>
              </a:rPr>
              <a:t>ove </a:t>
            </a:r>
            <a:r>
              <a:rPr lang="en-US" i="1" u="sng" dirty="0">
                <a:latin typeface="Arial" panose="020B0604020202020204" pitchFamily="34" charset="0"/>
                <a:cs typeface="Arial" panose="020B0604020202020204" pitchFamily="34" charset="0"/>
              </a:rPr>
              <a:t>dir</a:t>
            </a:r>
            <a:r>
              <a:rPr lang="en-US" dirty="0">
                <a:latin typeface="Arial" panose="020B0604020202020204" pitchFamily="34" charset="0"/>
                <a:cs typeface="Arial" panose="020B0604020202020204" pitchFamily="34" charset="0"/>
              </a:rPr>
              <a:t>ectory) command: is used to delete directories from the system. </a:t>
            </a:r>
          </a:p>
          <a:p>
            <a:pPr marL="0" indent="0">
              <a:buNone/>
            </a:pPr>
            <a:endParaRPr lang="en-US" dirty="0"/>
          </a:p>
          <a:p>
            <a:pPr lvl="1">
              <a:buFont typeface="System Font Regular"/>
              <a:buChar char="-"/>
            </a:pPr>
            <a:r>
              <a:rPr lang="en-US" dirty="0" err="1">
                <a:latin typeface="Courier New" panose="02070309020205020404" pitchFamily="49" charset="0"/>
                <a:cs typeface="Courier New" panose="02070309020205020404" pitchFamily="49" charset="0"/>
              </a:rPr>
              <a:t>rmdir</a:t>
            </a:r>
            <a:r>
              <a:rPr lang="en-US" dirty="0">
                <a:latin typeface="Courier New" panose="02070309020205020404" pitchFamily="49" charset="0"/>
                <a:cs typeface="Courier New" panose="02070309020205020404" pitchFamily="49" charset="0"/>
              </a:rPr>
              <a:t> directory </a:t>
            </a:r>
          </a:p>
          <a:p>
            <a:pPr marL="800100" lvl="2" indent="0">
              <a:buNone/>
            </a:pPr>
            <a:r>
              <a:rPr lang="en-US" dirty="0">
                <a:latin typeface="Arial" panose="020B0604020202020204" pitchFamily="34" charset="0"/>
                <a:cs typeface="Arial" panose="020B0604020202020204" pitchFamily="34" charset="0"/>
              </a:rPr>
              <a:t>The directory should be empty before you use the </a:t>
            </a:r>
            <a:r>
              <a:rPr lang="en-US" dirty="0" err="1">
                <a:latin typeface="Courier New" panose="02070309020205020404" pitchFamily="49" charset="0"/>
                <a:cs typeface="Courier New" panose="02070309020205020404" pitchFamily="49" charset="0"/>
              </a:rPr>
              <a:t>rmdir</a:t>
            </a:r>
            <a:r>
              <a:rPr lang="en-US" dirty="0">
                <a:latin typeface="Arial" panose="020B0604020202020204" pitchFamily="34" charset="0"/>
                <a:cs typeface="Arial" panose="020B0604020202020204" pitchFamily="34" charset="0"/>
              </a:rPr>
              <a:t> command</a:t>
            </a:r>
            <a:endParaRPr lang="en-US" dirty="0"/>
          </a:p>
          <a:p>
            <a:endParaRPr lang="en-US" dirty="0"/>
          </a:p>
          <a:p>
            <a:r>
              <a:rPr lang="en-US" b="1" dirty="0">
                <a:latin typeface="Courier New"/>
                <a:cs typeface="Courier New"/>
              </a:rPr>
              <a:t>rm</a:t>
            </a:r>
            <a:r>
              <a:rPr lang="en-US" dirty="0">
                <a:latin typeface="Courier New"/>
                <a:cs typeface="Courier New"/>
              </a:rPr>
              <a:t> </a:t>
            </a:r>
            <a:r>
              <a:rPr lang="en-US" dirty="0">
                <a:latin typeface="Arial" panose="020B0604020202020204" pitchFamily="34" charset="0"/>
                <a:cs typeface="Arial" panose="020B0604020202020204" pitchFamily="34" charset="0"/>
              </a:rPr>
              <a:t>(</a:t>
            </a:r>
            <a:r>
              <a:rPr lang="en-US" i="1" u="sng"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e</a:t>
            </a:r>
            <a:r>
              <a:rPr lang="en-US" i="1" u="sng" dirty="0">
                <a:latin typeface="Arial" panose="020B0604020202020204" pitchFamily="34" charset="0"/>
                <a:cs typeface="Arial" panose="020B0604020202020204" pitchFamily="34" charset="0"/>
              </a:rPr>
              <a:t>m</a:t>
            </a:r>
            <a:r>
              <a:rPr lang="en-US" dirty="0">
                <a:latin typeface="Arial" panose="020B0604020202020204" pitchFamily="34" charset="0"/>
                <a:cs typeface="Arial" panose="020B0604020202020204" pitchFamily="34" charset="0"/>
              </a:rPr>
              <a:t>ove) command: use to delete a file or a directory. Some useful options include:</a:t>
            </a:r>
          </a:p>
          <a:p>
            <a:pPr marL="857250" lvl="2" indent="0">
              <a:buNone/>
            </a:pPr>
            <a:r>
              <a:rPr lang="en-US" dirty="0">
                <a:latin typeface="Courier New"/>
                <a:cs typeface="Courier New"/>
              </a:rPr>
              <a:t>-r </a:t>
            </a:r>
            <a:r>
              <a:rPr lang="en-US" dirty="0">
                <a:latin typeface="Arial" panose="020B0604020202020204" pitchFamily="34" charset="0"/>
                <a:cs typeface="Arial" panose="020B0604020202020204" pitchFamily="34" charset="0"/>
              </a:rPr>
              <a:t>recursively delete files</a:t>
            </a:r>
          </a:p>
          <a:p>
            <a:pPr marL="1200150" lvl="2" indent="-342900">
              <a:buFont typeface="System Font Regular"/>
              <a:buChar char="-"/>
            </a:pPr>
            <a:r>
              <a:rPr lang="en-US" sz="2400" dirty="0">
                <a:latin typeface="Courier New" panose="02070309020205020404" pitchFamily="49" charset="0"/>
                <a:cs typeface="Courier New" panose="02070309020205020404" pitchFamily="49" charset="0"/>
              </a:rPr>
              <a:t>rm -r directory </a:t>
            </a:r>
          </a:p>
          <a:p>
            <a:endParaRPr lang="en-US" dirty="0"/>
          </a:p>
        </p:txBody>
      </p:sp>
      <p:sp>
        <p:nvSpPr>
          <p:cNvPr id="7" name="Title 7"/>
          <p:cNvSpPr txBox="1">
            <a:spLocks/>
          </p:cNvSpPr>
          <p:nvPr/>
        </p:nvSpPr>
        <p:spPr>
          <a:xfrm>
            <a:off x="804672" y="320040"/>
            <a:ext cx="8263128" cy="13258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4000" dirty="0">
                <a:solidFill>
                  <a:schemeClr val="accent1">
                    <a:lumMod val="50000"/>
                  </a:schemeClr>
                </a:solidFill>
                <a:latin typeface="+mj-lt"/>
              </a:rPr>
              <a:t>DELETING FILES AND DIRECTORIES</a:t>
            </a:r>
          </a:p>
        </p:txBody>
      </p:sp>
    </p:spTree>
    <p:extLst>
      <p:ext uri="{BB962C8B-B14F-4D97-AF65-F5344CB8AC3E}">
        <p14:creationId xmlns:p14="http://schemas.microsoft.com/office/powerpoint/2010/main" val="2601978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normAutofit fontScale="92500" lnSpcReduction="10000"/>
          </a:bodyPr>
          <a:lstStyle/>
          <a:p>
            <a:r>
              <a:rPr lang="en-US" dirty="0">
                <a:latin typeface="Arial" panose="020B0604020202020204" pitchFamily="34" charset="0"/>
                <a:cs typeface="Arial" panose="020B0604020202020204" pitchFamily="34" charset="0"/>
              </a:rPr>
              <a:t>If not already in your </a:t>
            </a:r>
            <a:r>
              <a:rPr lang="en-US" dirty="0" err="1">
                <a:latin typeface="Courier New" panose="02070309020205020404" pitchFamily="49" charset="0"/>
                <a:cs typeface="Courier New" panose="02070309020205020404" pitchFamily="49" charset="0"/>
              </a:rPr>
              <a:t>basic_commands</a:t>
            </a:r>
            <a:r>
              <a:rPr lang="en-US" dirty="0">
                <a:latin typeface="Courier New" panose="02070309020205020404" pitchFamily="49" charset="0"/>
                <a:cs typeface="Courier New" panose="02070309020205020404" pitchFamily="49" charset="0"/>
              </a:rPr>
              <a:t> </a:t>
            </a:r>
            <a:r>
              <a:rPr lang="en-US" dirty="0">
                <a:latin typeface="Arial" panose="020B0604020202020204" pitchFamily="34" charset="0"/>
                <a:cs typeface="Arial" panose="020B0604020202020204" pitchFamily="34" charset="0"/>
              </a:rPr>
              <a:t>navigate there. Type after your prompt </a:t>
            </a:r>
            <a:r>
              <a:rPr lang="en-US" dirty="0">
                <a:latin typeface="Courier New" panose="02070309020205020404" pitchFamily="49" charset="0"/>
                <a:cs typeface="Courier New" panose="02070309020205020404" pitchFamily="49" charset="0"/>
              </a:rPr>
              <a:t>bash$</a:t>
            </a:r>
          </a:p>
          <a:p>
            <a:pPr marL="0" indent="0">
              <a:buNone/>
            </a:pPr>
            <a:r>
              <a:rPr lang="en-US" dirty="0">
                <a:latin typeface="Courier New" panose="02070309020205020404" pitchFamily="49" charset="0"/>
                <a:cs typeface="Courier New" panose="02070309020205020404" pitchFamily="49" charset="0"/>
              </a:rPr>
              <a:t> cat &gt; </a:t>
            </a:r>
            <a:r>
              <a:rPr lang="en-US" dirty="0" err="1">
                <a:latin typeface="Courier New" pitchFamily="49" charset="0"/>
                <a:cs typeface="Courier New" pitchFamily="49" charset="0"/>
              </a:rPr>
              <a:t>mynewfile</a:t>
            </a:r>
            <a:r>
              <a:rPr lang="en-US" dirty="0">
                <a:latin typeface="Courier New" pitchFamily="49" charset="0"/>
                <a:cs typeface="Courier New" pitchFamily="49" charset="0"/>
              </a:rPr>
              <a:t> </a:t>
            </a:r>
            <a:r>
              <a:rPr lang="en-US" sz="2200" dirty="0">
                <a:latin typeface="Courier New" pitchFamily="49" charset="0"/>
                <a:cs typeface="Courier New" pitchFamily="49" charset="0"/>
              </a:rPr>
              <a:t># This is a file.</a:t>
            </a:r>
          </a:p>
          <a:p>
            <a:r>
              <a:rPr lang="en-US" dirty="0">
                <a:latin typeface="Arial" panose="020B0604020202020204" pitchFamily="34" charset="0"/>
                <a:cs typeface="Arial" panose="020B0604020202020204" pitchFamily="34" charset="0"/>
              </a:rPr>
              <a:t>Use </a:t>
            </a:r>
            <a:r>
              <a:rPr lang="en-US" dirty="0" err="1">
                <a:latin typeface="Arial" panose="020B0604020202020204" pitchFamily="34" charset="0"/>
                <a:cs typeface="Arial" panose="020B0604020202020204" pitchFamily="34" charset="0"/>
              </a:rPr>
              <a:t>nano</a:t>
            </a:r>
            <a:r>
              <a:rPr lang="en-US" dirty="0">
                <a:latin typeface="Arial" panose="020B0604020202020204" pitchFamily="34" charset="0"/>
                <a:cs typeface="Arial" panose="020B0604020202020204" pitchFamily="34" charset="0"/>
              </a:rPr>
              <a:t> or editor of your preference and type a line or two of text</a:t>
            </a:r>
          </a:p>
          <a:p>
            <a:pPr marL="0" indent="0">
              <a:buNone/>
            </a:pPr>
            <a:r>
              <a:rPr lang="en-US" sz="3000" dirty="0">
                <a:latin typeface="Courier New" pitchFamily="49" charset="0"/>
                <a:cs typeface="Courier New" pitchFamily="49" charset="0"/>
              </a:rPr>
              <a:t>	more </a:t>
            </a:r>
            <a:r>
              <a:rPr lang="en-US" sz="3000" dirty="0" err="1">
                <a:latin typeface="Courier New" pitchFamily="49" charset="0"/>
                <a:cs typeface="Courier New" pitchFamily="49" charset="0"/>
              </a:rPr>
              <a:t>mynewfile</a:t>
            </a:r>
            <a:endParaRPr lang="en-US" sz="3000" dirty="0">
              <a:latin typeface="Courier New" pitchFamily="49" charset="0"/>
              <a:cs typeface="Courier New" pitchFamily="49" charset="0"/>
            </a:endParaRPr>
          </a:p>
          <a:p>
            <a:pPr marL="0" indent="0">
              <a:buNone/>
            </a:pPr>
            <a:r>
              <a:rPr lang="en-US" dirty="0">
                <a:latin typeface="Courier New" pitchFamily="49" charset="0"/>
                <a:cs typeface="Courier New" pitchFamily="49" charset="0"/>
              </a:rPr>
              <a:t>	ls</a:t>
            </a:r>
          </a:p>
          <a:p>
            <a:pPr marL="0" indent="0">
              <a:buNone/>
            </a:pPr>
            <a:r>
              <a:rPr lang="en-US" dirty="0">
                <a:latin typeface="Courier New" pitchFamily="49" charset="0"/>
                <a:cs typeface="Courier New" pitchFamily="49" charset="0"/>
              </a:rPr>
              <a:t>	mv </a:t>
            </a:r>
            <a:r>
              <a:rPr lang="en-US" dirty="0" err="1">
                <a:latin typeface="Courier New" pitchFamily="49" charset="0"/>
                <a:cs typeface="Courier New" pitchFamily="49" charset="0"/>
              </a:rPr>
              <a:t>mynewfile</a:t>
            </a:r>
            <a:r>
              <a:rPr lang="en-US" dirty="0">
                <a:latin typeface="Courier New" pitchFamily="49" charset="0"/>
                <a:cs typeface="Courier New" pitchFamily="49" charset="0"/>
              </a:rPr>
              <a:t> </a:t>
            </a:r>
            <a:r>
              <a:rPr lang="en-US" dirty="0" err="1">
                <a:latin typeface="Courier New" pitchFamily="49" charset="0"/>
                <a:cs typeface="Courier New" pitchFamily="49" charset="0"/>
              </a:rPr>
              <a:t>the_file</a:t>
            </a:r>
            <a:endParaRPr lang="en-US" dirty="0">
              <a:latin typeface="Courier New" pitchFamily="49" charset="0"/>
              <a:cs typeface="Courier New" pitchFamily="49" charset="0"/>
            </a:endParaRPr>
          </a:p>
          <a:p>
            <a:pPr marL="0" indent="0">
              <a:buNone/>
            </a:pPr>
            <a:r>
              <a:rPr lang="en-US" dirty="0">
                <a:latin typeface="Courier New" pitchFamily="49" charset="0"/>
                <a:cs typeface="Courier New" pitchFamily="49" charset="0"/>
              </a:rPr>
              <a:t>	cp </a:t>
            </a:r>
            <a:r>
              <a:rPr lang="en-US" dirty="0" err="1">
                <a:latin typeface="Courier New" pitchFamily="49" charset="0"/>
                <a:cs typeface="Courier New" pitchFamily="49" charset="0"/>
              </a:rPr>
              <a:t>the_file</a:t>
            </a:r>
            <a:r>
              <a:rPr lang="en-US" dirty="0">
                <a:latin typeface="Courier New" pitchFamily="49" charset="0"/>
                <a:cs typeface="Courier New" pitchFamily="49" charset="0"/>
              </a:rPr>
              <a:t> </a:t>
            </a:r>
            <a:r>
              <a:rPr lang="en-US" dirty="0" err="1">
                <a:latin typeface="Courier New" pitchFamily="49" charset="0"/>
                <a:cs typeface="Courier New" pitchFamily="49" charset="0"/>
              </a:rPr>
              <a:t>old_file</a:t>
            </a:r>
            <a:endParaRPr lang="en-US" dirty="0">
              <a:latin typeface="Courier New" pitchFamily="49" charset="0"/>
              <a:cs typeface="Courier New" pitchFamily="49" charset="0"/>
            </a:endParaRPr>
          </a:p>
          <a:p>
            <a:pPr marL="0" indent="0">
              <a:buNone/>
            </a:pPr>
            <a:r>
              <a:rPr lang="en-US" dirty="0">
                <a:latin typeface="Courier New" pitchFamily="49" charset="0"/>
                <a:cs typeface="Courier New" pitchFamily="49" charset="0"/>
              </a:rPr>
              <a:t>	ls -l</a:t>
            </a:r>
          </a:p>
        </p:txBody>
      </p:sp>
    </p:spTree>
    <p:extLst>
      <p:ext uri="{BB962C8B-B14F-4D97-AF65-F5344CB8AC3E}">
        <p14:creationId xmlns:p14="http://schemas.microsoft.com/office/powerpoint/2010/main" val="2167682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Best Friend</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The basic documentation for a command can be read from the shell with the </a:t>
            </a:r>
            <a:r>
              <a:rPr lang="en-US" dirty="0">
                <a:latin typeface="Courier New" panose="02070309020205020404" pitchFamily="49" charset="0"/>
                <a:cs typeface="Courier New" panose="02070309020205020404" pitchFamily="49" charset="0"/>
              </a:rPr>
              <a:t>man</a:t>
            </a:r>
            <a:r>
              <a:rPr lang="en-US" dirty="0">
                <a:latin typeface="Arial" panose="020B0604020202020204" pitchFamily="34" charset="0"/>
                <a:cs typeface="Arial" panose="020B0604020202020204" pitchFamily="34" charset="0"/>
              </a:rPr>
              <a:t> (manual) command</a:t>
            </a:r>
          </a:p>
          <a:p>
            <a:pPr marL="0" indent="0" algn="ctr">
              <a:buNone/>
            </a:pPr>
            <a:r>
              <a:rPr lang="en-US" dirty="0">
                <a:latin typeface="Courier New" panose="02070309020205020404" pitchFamily="49" charset="0"/>
                <a:cs typeface="Courier New" panose="02070309020205020404" pitchFamily="49" charset="0"/>
              </a:rPr>
              <a:t>man ls</a:t>
            </a:r>
          </a:p>
        </p:txBody>
      </p:sp>
    </p:spTree>
    <p:extLst>
      <p:ext uri="{BB962C8B-B14F-4D97-AF65-F5344CB8AC3E}">
        <p14:creationId xmlns:p14="http://schemas.microsoft.com/office/powerpoint/2010/main" val="3114220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Overview - </a:t>
            </a:r>
            <a:r>
              <a:rPr lang="en-US" sz="3200" dirty="0"/>
              <a:t>The Shell</a:t>
            </a:r>
            <a:endParaRPr lang="en-US" sz="2800" dirty="0"/>
          </a:p>
        </p:txBody>
      </p:sp>
      <p:sp>
        <p:nvSpPr>
          <p:cNvPr id="3" name="Content Placeholder 2"/>
          <p:cNvSpPr>
            <a:spLocks noGrp="1"/>
          </p:cNvSpPr>
          <p:nvPr>
            <p:ph idx="1"/>
          </p:nvPr>
        </p:nvSpPr>
        <p:spPr>
          <a:xfrm>
            <a:off x="457200" y="1646237"/>
            <a:ext cx="8541705" cy="3657600"/>
          </a:xfrm>
        </p:spPr>
        <p:txBody>
          <a:bodyPr>
            <a:noAutofit/>
          </a:bodyPr>
          <a:lstStyle/>
          <a:p>
            <a:pPr>
              <a:lnSpc>
                <a:spcPct val="100000"/>
              </a:lnSpc>
            </a:pPr>
            <a:r>
              <a:rPr lang="en-US" sz="2400" dirty="0">
                <a:latin typeface="Arial" panose="020B0604020202020204" pitchFamily="34" charset="0"/>
                <a:cs typeface="Arial" panose="020B0604020202020204" pitchFamily="34" charset="0"/>
              </a:rPr>
              <a:t>To find out your shell, at the prompt type </a:t>
            </a:r>
            <a:r>
              <a:rPr lang="en-US" sz="2400" dirty="0">
                <a:latin typeface="Courier New" panose="02070309020205020404" pitchFamily="49" charset="0"/>
                <a:cs typeface="Courier New" panose="02070309020205020404" pitchFamily="49" charset="0"/>
              </a:rPr>
              <a:t>echo $shell</a:t>
            </a:r>
          </a:p>
          <a:p>
            <a:pPr>
              <a:lnSpc>
                <a:spcPct val="100000"/>
              </a:lnSpc>
            </a:pPr>
            <a:r>
              <a:rPr lang="en-US" sz="2400" dirty="0">
                <a:latin typeface="Arial" panose="020B0604020202020204" pitchFamily="34" charset="0"/>
                <a:cs typeface="Arial" panose="020B0604020202020204" pitchFamily="34" charset="0"/>
              </a:rPr>
              <a:t>Unix in general and the shell in particular is </a:t>
            </a:r>
            <a:r>
              <a:rPr lang="en-US" sz="2400" b="1" dirty="0">
                <a:latin typeface="Arial" panose="020B0604020202020204" pitchFamily="34" charset="0"/>
                <a:cs typeface="Arial" panose="020B0604020202020204" pitchFamily="34" charset="0"/>
              </a:rPr>
              <a:t>case-sensitive</a:t>
            </a:r>
            <a:r>
              <a:rPr lang="en-US" sz="2400" dirty="0">
                <a:latin typeface="Arial" panose="020B0604020202020204" pitchFamily="34" charset="0"/>
                <a:cs typeface="Arial" panose="020B0604020202020204" pitchFamily="34" charset="0"/>
              </a:rPr>
              <a:t>.</a:t>
            </a:r>
          </a:p>
          <a:p>
            <a:pPr>
              <a:lnSpc>
                <a:spcPct val="100000"/>
              </a:lnSpc>
            </a:pPr>
            <a:r>
              <a:rPr lang="en-US" sz="2400" dirty="0">
                <a:latin typeface="Arial" panose="020B0604020202020204" pitchFamily="34" charset="0"/>
                <a:cs typeface="Arial" panose="020B0604020202020204" pitchFamily="34" charset="0"/>
              </a:rPr>
              <a:t>The syntax of commands is not completely standardized but in general is</a:t>
            </a:r>
          </a:p>
          <a:p>
            <a:pPr marL="457200" lvl="1" indent="0">
              <a:lnSpc>
                <a:spcPct val="100000"/>
              </a:lnSpc>
              <a:buNone/>
            </a:pPr>
            <a:r>
              <a:rPr lang="en-US" dirty="0">
                <a:latin typeface="Courier New" panose="02070309020205020404" pitchFamily="49" charset="0"/>
                <a:cs typeface="Courier New" panose="02070309020205020404" pitchFamily="49" charset="0"/>
              </a:rPr>
              <a:t>cmd -o --opts &lt;filename&gt;</a:t>
            </a:r>
          </a:p>
          <a:p>
            <a:pPr>
              <a:lnSpc>
                <a:spcPct val="100000"/>
              </a:lnSpc>
            </a:pPr>
            <a:r>
              <a:rPr lang="en-US" sz="2400" dirty="0">
                <a:latin typeface="Arial" panose="020B0604020202020204" pitchFamily="34" charset="0"/>
                <a:cs typeface="Arial" panose="020B0604020202020204" pitchFamily="34" charset="0"/>
              </a:rPr>
              <a:t>The pattern is a two or three-letter abbreviation, single-letter options preceded by one hyphen, multiple-letter options with two hyphens, and arguments at the end.</a:t>
            </a:r>
          </a:p>
        </p:txBody>
      </p:sp>
    </p:spTree>
    <p:extLst>
      <p:ext uri="{BB962C8B-B14F-4D97-AF65-F5344CB8AC3E}">
        <p14:creationId xmlns:p14="http://schemas.microsoft.com/office/powerpoint/2010/main" val="2105673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Wildcards</a:t>
            </a:r>
          </a:p>
        </p:txBody>
      </p:sp>
      <p:sp>
        <p:nvSpPr>
          <p:cNvPr id="3" name="Content Placeholder 2"/>
          <p:cNvSpPr>
            <a:spLocks noGrp="1"/>
          </p:cNvSpPr>
          <p:nvPr>
            <p:ph idx="1"/>
          </p:nvPr>
        </p:nvSpPr>
        <p:spPr>
          <a:xfrm>
            <a:off x="457199" y="1828800"/>
            <a:ext cx="8236905" cy="4351338"/>
          </a:xfrm>
        </p:spPr>
        <p:txBody>
          <a:bodyPr>
            <a:noAutofit/>
          </a:bodyPr>
          <a:lstStyle/>
          <a:p>
            <a:r>
              <a:rPr lang="en-US" sz="2200" dirty="0">
                <a:latin typeface="Arial" panose="020B0604020202020204" pitchFamily="34" charset="0"/>
                <a:cs typeface="Arial" panose="020B0604020202020204" pitchFamily="34" charset="0"/>
              </a:rPr>
              <a:t>Strings of characters may be replaced with wildcards. </a:t>
            </a:r>
          </a:p>
          <a:p>
            <a:r>
              <a:rPr lang="en-US" sz="2200" dirty="0">
                <a:latin typeface="Arial" panose="020B0604020202020204" pitchFamily="34" charset="0"/>
                <a:cs typeface="Arial" panose="020B0604020202020204" pitchFamily="34" charset="0"/>
              </a:rPr>
              <a:t>The asterisk (*) can replace zero to unlimited characters (it does not replace a leading period).  </a:t>
            </a:r>
          </a:p>
          <a:p>
            <a:r>
              <a:rPr lang="en-US" sz="2200" dirty="0">
                <a:latin typeface="Arial" panose="020B0604020202020204" pitchFamily="34" charset="0"/>
                <a:cs typeface="Arial" panose="020B0604020202020204" pitchFamily="34" charset="0"/>
              </a:rPr>
              <a:t>The question mark (?) replaces exactly one character.  Wildcards enable you to work with files without needing to type multiple files with similar names</a:t>
            </a:r>
            <a:r>
              <a:rPr lang="en-US" sz="2200" dirty="0"/>
              <a:t>.</a:t>
            </a:r>
          </a:p>
          <a:p>
            <a:pPr lvl="1" indent="0">
              <a:buNone/>
            </a:pPr>
            <a:r>
              <a:rPr lang="en-US" sz="2200" dirty="0" err="1">
                <a:latin typeface="Courier New"/>
                <a:cs typeface="Courier New"/>
              </a:rPr>
              <a:t>ls</a:t>
            </a:r>
            <a:r>
              <a:rPr lang="en-US" sz="2200" dirty="0">
                <a:latin typeface="Courier New"/>
                <a:cs typeface="Courier New"/>
              </a:rPr>
              <a:t> *</a:t>
            </a:r>
            <a:r>
              <a:rPr lang="en-US" sz="2200" dirty="0" err="1">
                <a:latin typeface="Courier New"/>
                <a:cs typeface="Courier New"/>
              </a:rPr>
              <a:t>py</a:t>
            </a:r>
            <a:endParaRPr lang="en-US" sz="2200" dirty="0">
              <a:latin typeface="Courier New"/>
              <a:cs typeface="Courier New"/>
            </a:endParaRPr>
          </a:p>
          <a:p>
            <a:pPr lvl="1" indent="0">
              <a:buNone/>
            </a:pPr>
            <a:r>
              <a:rPr lang="en-US" sz="2200" dirty="0">
                <a:latin typeface="Courier New"/>
                <a:cs typeface="Courier New"/>
              </a:rPr>
              <a:t>rm list?.</a:t>
            </a:r>
            <a:r>
              <a:rPr lang="en-US" sz="2200" dirty="0" err="1">
                <a:latin typeface="Courier New"/>
                <a:cs typeface="Courier New"/>
              </a:rPr>
              <a:t>sh</a:t>
            </a:r>
            <a:endParaRPr lang="en-US" sz="2200" dirty="0">
              <a:latin typeface="Courier New"/>
              <a:cs typeface="Courier New"/>
            </a:endParaRPr>
          </a:p>
          <a:p>
            <a:pPr marL="0" indent="-342900"/>
            <a:r>
              <a:rPr lang="en-US" sz="2200" dirty="0">
                <a:solidFill>
                  <a:srgbClr val="FF0000"/>
                </a:solidFill>
                <a:latin typeface="Arial" panose="020B0604020202020204" pitchFamily="34" charset="0"/>
                <a:cs typeface="Arial" panose="020B0604020202020204" pitchFamily="34" charset="0"/>
              </a:rPr>
              <a:t>BE CAREFUL </a:t>
            </a:r>
            <a:r>
              <a:rPr lang="en-US" sz="2200" dirty="0">
                <a:latin typeface="Arial" panose="020B0604020202020204" pitchFamily="34" charset="0"/>
                <a:cs typeface="Arial" panose="020B0604020202020204" pitchFamily="34" charset="0"/>
              </a:rPr>
              <a:t>when using wildcards with </a:t>
            </a:r>
            <a:r>
              <a:rPr lang="en-US" sz="2200" dirty="0">
                <a:latin typeface="Courier New" panose="02070309020205020404" pitchFamily="49" charset="0"/>
                <a:cs typeface="Courier New" panose="02070309020205020404" pitchFamily="49" charset="0"/>
              </a:rPr>
              <a:t>rm!</a:t>
            </a:r>
            <a:r>
              <a:rPr lang="en-US" sz="2200" dirty="0">
                <a:cs typeface="American Typewriter"/>
              </a:rPr>
              <a:t>  </a:t>
            </a:r>
            <a:r>
              <a:rPr lang="en-US" sz="2200" dirty="0">
                <a:latin typeface="Arial" panose="020B0604020202020204" pitchFamily="34" charset="0"/>
                <a:cs typeface="Arial" panose="020B0604020202020204" pitchFamily="34" charset="0"/>
              </a:rPr>
              <a:t>Gone is gone!   On some systems there may be backups, or maybe not, and on your personal system you would need to set up backups and learn to retrieve files.</a:t>
            </a:r>
          </a:p>
        </p:txBody>
      </p:sp>
    </p:spTree>
    <p:extLst>
      <p:ext uri="{BB962C8B-B14F-4D97-AF65-F5344CB8AC3E}">
        <p14:creationId xmlns:p14="http://schemas.microsoft.com/office/powerpoint/2010/main" val="1421970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Handy Commands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err="1">
                <a:latin typeface="Courier New"/>
                <a:cs typeface="Courier New"/>
              </a:rPr>
              <a:t>whoami</a:t>
            </a:r>
            <a:endParaRPr lang="en-US" dirty="0">
              <a:latin typeface="Courier New"/>
              <a:cs typeface="Courier New"/>
            </a:endParaRPr>
          </a:p>
          <a:p>
            <a:pPr marL="0" indent="0">
              <a:buNone/>
            </a:pPr>
            <a:r>
              <a:rPr lang="en-US" dirty="0">
                <a:latin typeface="Courier New"/>
                <a:cs typeface="Courier New"/>
              </a:rPr>
              <a:t> </a:t>
            </a:r>
            <a:r>
              <a:rPr lang="en-US" sz="2400" dirty="0">
                <a:latin typeface="Arial" panose="020B0604020202020204" pitchFamily="34" charset="0"/>
                <a:cs typeface="Arial" panose="020B0604020202020204" pitchFamily="34" charset="0"/>
              </a:rPr>
              <a:t>show my user ID</a:t>
            </a:r>
          </a:p>
          <a:p>
            <a:pPr marL="0" indent="0">
              <a:buNone/>
            </a:pPr>
            <a:r>
              <a:rPr lang="en-US" dirty="0">
                <a:latin typeface="Courier New"/>
                <a:cs typeface="Courier New"/>
              </a:rPr>
              <a:t>which &lt;executable&gt;</a:t>
            </a:r>
          </a:p>
          <a:p>
            <a:pPr marL="274320" lvl="1" indent="0">
              <a:buNone/>
            </a:pPr>
            <a:r>
              <a:rPr lang="en-US" dirty="0">
                <a:latin typeface="Arial" panose="020B0604020202020204" pitchFamily="34" charset="0"/>
                <a:cs typeface="Arial" panose="020B0604020202020204" pitchFamily="34" charset="0"/>
              </a:rPr>
              <a:t>indicates the path to the executable specified</a:t>
            </a:r>
          </a:p>
          <a:p>
            <a:pPr marL="0" indent="0">
              <a:buNone/>
            </a:pPr>
            <a:r>
              <a:rPr lang="en-US" dirty="0" err="1">
                <a:latin typeface="Courier New"/>
                <a:cs typeface="Courier New"/>
              </a:rPr>
              <a:t>wc</a:t>
            </a:r>
            <a:r>
              <a:rPr lang="en-US" dirty="0">
                <a:latin typeface="Courier New"/>
                <a:cs typeface="Courier New"/>
              </a:rPr>
              <a:t> &lt;file&gt;</a:t>
            </a:r>
          </a:p>
          <a:p>
            <a:pPr marL="274320" lvl="1" indent="0">
              <a:buNone/>
            </a:pPr>
            <a:r>
              <a:rPr lang="en-US" dirty="0">
                <a:latin typeface="Arial" panose="020B0604020202020204" pitchFamily="34" charset="0"/>
                <a:cs typeface="Arial" panose="020B0604020202020204" pitchFamily="34" charset="0"/>
              </a:rPr>
              <a:t>word count</a:t>
            </a:r>
          </a:p>
          <a:p>
            <a:pPr marL="548640" lvl="2" indent="0">
              <a:buNone/>
            </a:pPr>
            <a:r>
              <a:rPr lang="en-US" dirty="0" err="1">
                <a:latin typeface="Courier New"/>
                <a:cs typeface="Courier New"/>
              </a:rPr>
              <a:t>wc</a:t>
            </a:r>
            <a:r>
              <a:rPr lang="en-US" dirty="0">
                <a:latin typeface="Courier New"/>
                <a:cs typeface="Courier New"/>
              </a:rPr>
              <a:t> –l &lt;file&gt;</a:t>
            </a:r>
            <a:r>
              <a:rPr lang="en-US" dirty="0">
                <a:cs typeface="Arial" panose="020B0604020202020204" pitchFamily="34" charset="0"/>
              </a:rPr>
              <a:t> </a:t>
            </a:r>
            <a:r>
              <a:rPr lang="en-US" dirty="0"/>
              <a:t>is lines only</a:t>
            </a:r>
          </a:p>
          <a:p>
            <a:pPr marL="0" indent="0">
              <a:buNone/>
            </a:pPr>
            <a:r>
              <a:rPr lang="en-US" dirty="0">
                <a:latin typeface="Courier New"/>
                <a:cs typeface="Courier New"/>
              </a:rPr>
              <a:t>date</a:t>
            </a:r>
          </a:p>
          <a:p>
            <a:pPr marL="274320" lvl="1" indent="0">
              <a:buNone/>
            </a:pPr>
            <a:r>
              <a:rPr lang="en-US" dirty="0">
                <a:latin typeface="Arial" panose="020B0604020202020204" pitchFamily="34" charset="0"/>
                <a:cs typeface="Arial" panose="020B0604020202020204" pitchFamily="34" charset="0"/>
              </a:rPr>
              <a:t>Shows instantaneous date and time</a:t>
            </a:r>
          </a:p>
          <a:p>
            <a:pPr marL="0" indent="0">
              <a:buNone/>
            </a:pPr>
            <a:r>
              <a:rPr lang="en-US" dirty="0">
                <a:latin typeface="Courier New"/>
                <a:cs typeface="Courier New"/>
              </a:rPr>
              <a:t>exit</a:t>
            </a:r>
          </a:p>
          <a:p>
            <a:pPr marL="274320" lvl="1" indent="0">
              <a:buNone/>
            </a:pPr>
            <a:r>
              <a:rPr lang="en-US" dirty="0">
                <a:latin typeface="Arial" panose="020B0604020202020204" pitchFamily="34" charset="0"/>
                <a:cs typeface="Arial" panose="020B0604020202020204" pitchFamily="34" charset="0"/>
              </a:rPr>
              <a:t>exit current shell (if login shell, this logs you off!)</a:t>
            </a:r>
          </a:p>
          <a:p>
            <a:endParaRPr lang="en-US" dirty="0"/>
          </a:p>
        </p:txBody>
      </p:sp>
    </p:spTree>
    <p:extLst>
      <p:ext uri="{BB962C8B-B14F-4D97-AF65-F5344CB8AC3E}">
        <p14:creationId xmlns:p14="http://schemas.microsoft.com/office/powerpoint/2010/main" val="2496269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Streams</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Each executable has associated with it, three I/O streams: </a:t>
            </a:r>
            <a:r>
              <a:rPr lang="en-US" b="1" dirty="0">
                <a:latin typeface="Arial" panose="020B0604020202020204" pitchFamily="34" charset="0"/>
                <a:cs typeface="Arial" panose="020B0604020202020204" pitchFamily="34" charset="0"/>
              </a:rPr>
              <a:t>standard input</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standard error</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standard output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Normally these streams come from or go to your console (i.e. your shell).  </a:t>
            </a:r>
          </a:p>
          <a:p>
            <a:r>
              <a:rPr lang="en-US" dirty="0">
                <a:latin typeface="Arial" panose="020B0604020202020204" pitchFamily="34" charset="0"/>
                <a:cs typeface="Arial" panose="020B0604020202020204" pitchFamily="34" charset="0"/>
              </a:rPr>
              <a:t>Most Unix commands read from standard input and/or write to standard output.</a:t>
            </a:r>
          </a:p>
          <a:p>
            <a:r>
              <a:rPr lang="en-US" dirty="0">
                <a:latin typeface="Arial" panose="020B0604020202020204" pitchFamily="34" charset="0"/>
                <a:cs typeface="Arial" panose="020B0604020202020204" pitchFamily="34" charset="0"/>
              </a:rPr>
              <a:t>They are often represented as </a:t>
            </a:r>
            <a:r>
              <a:rPr lang="en-US" b="1" dirty="0" err="1">
                <a:latin typeface="Arial" panose="020B0604020202020204" pitchFamily="34" charset="0"/>
                <a:cs typeface="Arial" panose="020B0604020202020204" pitchFamily="34" charset="0"/>
              </a:rPr>
              <a:t>stdin</a:t>
            </a:r>
            <a:r>
              <a:rPr lang="en-US"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stderr</a:t>
            </a:r>
            <a:r>
              <a:rPr lang="en-US" dirty="0">
                <a:latin typeface="Arial" panose="020B0604020202020204" pitchFamily="34" charset="0"/>
                <a:cs typeface="Arial" panose="020B0604020202020204" pitchFamily="34" charset="0"/>
              </a:rPr>
              <a:t>, and </a:t>
            </a:r>
            <a:r>
              <a:rPr lang="en-US" b="1" dirty="0" err="1">
                <a:latin typeface="Arial" panose="020B0604020202020204" pitchFamily="34" charset="0"/>
                <a:cs typeface="Arial" panose="020B0604020202020204" pitchFamily="34" charset="0"/>
              </a:rPr>
              <a:t>stdout</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4442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 Redirection</a:t>
            </a:r>
          </a:p>
        </p:txBody>
      </p:sp>
      <p:sp>
        <p:nvSpPr>
          <p:cNvPr id="3" name="Content Placeholder 2"/>
          <p:cNvSpPr>
            <a:spLocks noGrp="1"/>
          </p:cNvSpPr>
          <p:nvPr>
            <p:ph idx="1"/>
          </p:nvPr>
        </p:nvSpPr>
        <p:spPr/>
        <p:txBody>
          <a:bodyPr>
            <a:normAutofit fontScale="92500" lnSpcReduction="20000"/>
          </a:bodyPr>
          <a:lstStyle/>
          <a:p>
            <a:r>
              <a:rPr lang="en-US" dirty="0">
                <a:latin typeface="Arial" panose="020B0604020202020204" pitchFamily="34" charset="0"/>
                <a:cs typeface="Arial" panose="020B0604020202020204" pitchFamily="34" charset="0"/>
              </a:rPr>
              <a:t>You can redirect standard input with &lt;</a:t>
            </a:r>
          </a:p>
          <a:p>
            <a:pPr marL="0" indent="0">
              <a:buNone/>
            </a:pPr>
            <a:r>
              <a:rPr lang="en-US" dirty="0"/>
              <a:t>	</a:t>
            </a:r>
            <a:r>
              <a:rPr lang="en-US" dirty="0" err="1">
                <a:latin typeface="Courier New"/>
                <a:cs typeface="Courier New"/>
              </a:rPr>
              <a:t>mycode</a:t>
            </a:r>
            <a:r>
              <a:rPr lang="en-US" dirty="0">
                <a:latin typeface="Courier New"/>
                <a:cs typeface="Courier New"/>
              </a:rPr>
              <a:t> &lt; </a:t>
            </a:r>
            <a:r>
              <a:rPr lang="en-US" dirty="0" err="1">
                <a:latin typeface="Courier New"/>
                <a:cs typeface="Courier New"/>
              </a:rPr>
              <a:t>params.txt</a:t>
            </a:r>
            <a:endParaRPr lang="en-US" dirty="0">
              <a:latin typeface="Courier New"/>
              <a:cs typeface="Courier New"/>
            </a:endParaRPr>
          </a:p>
          <a:p>
            <a:r>
              <a:rPr lang="en-US" dirty="0">
                <a:latin typeface="Arial" panose="020B0604020202020204" pitchFamily="34" charset="0"/>
                <a:cs typeface="Arial" panose="020B0604020202020204" pitchFamily="34" charset="0"/>
              </a:rPr>
              <a:t>Redirect standard output with &gt;</a:t>
            </a:r>
          </a:p>
          <a:p>
            <a:pPr marL="0" indent="0">
              <a:buNone/>
            </a:pPr>
            <a:r>
              <a:rPr lang="en-US" dirty="0"/>
              <a:t>	</a:t>
            </a:r>
            <a:r>
              <a:rPr lang="en-US" dirty="0" err="1">
                <a:latin typeface="Courier New"/>
                <a:cs typeface="Courier New"/>
              </a:rPr>
              <a:t>ls</a:t>
            </a:r>
            <a:r>
              <a:rPr lang="en-US" dirty="0">
                <a:latin typeface="Courier New"/>
                <a:cs typeface="Courier New"/>
              </a:rPr>
              <a:t> –l &gt; </a:t>
            </a:r>
            <a:r>
              <a:rPr lang="en-US" dirty="0" err="1">
                <a:latin typeface="Courier New"/>
                <a:cs typeface="Courier New"/>
              </a:rPr>
              <a:t>filelist</a:t>
            </a:r>
            <a:endParaRPr lang="en-US" dirty="0">
              <a:latin typeface="Courier New"/>
              <a:cs typeface="Courier New"/>
            </a:endParaRPr>
          </a:p>
          <a:p>
            <a:r>
              <a:rPr lang="en-US" dirty="0">
                <a:latin typeface="Arial" panose="020B0604020202020204" pitchFamily="34" charset="0"/>
                <a:cs typeface="Arial" panose="020B0604020202020204" pitchFamily="34" charset="0"/>
              </a:rPr>
              <a:t>Append with &gt;&gt;</a:t>
            </a:r>
          </a:p>
          <a:p>
            <a:pPr marL="0" indent="0">
              <a:buNone/>
            </a:pPr>
            <a:r>
              <a:rPr lang="en-US" dirty="0">
                <a:latin typeface="American Typewriter"/>
                <a:cs typeface="American Typewriter"/>
              </a:rPr>
              <a:t>	</a:t>
            </a:r>
            <a:r>
              <a:rPr lang="en-US" dirty="0">
                <a:latin typeface="Courier New"/>
                <a:cs typeface="Courier New"/>
              </a:rPr>
              <a:t>cat file1 &gt;&gt; </a:t>
            </a:r>
            <a:r>
              <a:rPr lang="en-US" dirty="0" err="1">
                <a:latin typeface="Courier New"/>
                <a:cs typeface="Courier New"/>
              </a:rPr>
              <a:t>bigfile</a:t>
            </a:r>
            <a:endParaRPr lang="en-US" dirty="0">
              <a:latin typeface="Courier New"/>
              <a:cs typeface="Courier New"/>
            </a:endParaRPr>
          </a:p>
          <a:p>
            <a:r>
              <a:rPr lang="en-US" dirty="0">
                <a:latin typeface="Arial" panose="020B0604020202020204" pitchFamily="34" charset="0"/>
                <a:cs typeface="Arial" panose="020B0604020202020204" pitchFamily="34" charset="0"/>
              </a:rPr>
              <a:t>Redirection of standard error depends on the shell</a:t>
            </a:r>
          </a:p>
          <a:p>
            <a:r>
              <a:rPr lang="en-US" dirty="0">
                <a:latin typeface="Arial" panose="020B0604020202020204" pitchFamily="34" charset="0"/>
                <a:cs typeface="Arial" panose="020B0604020202020204" pitchFamily="34" charset="0"/>
              </a:rPr>
              <a:t>Bash:</a:t>
            </a:r>
          </a:p>
          <a:p>
            <a:pPr marL="0" indent="0">
              <a:buNone/>
            </a:pPr>
            <a:r>
              <a:rPr lang="en-US" dirty="0">
                <a:cs typeface="American Typewriter"/>
              </a:rPr>
              <a:t>	</a:t>
            </a:r>
            <a:r>
              <a:rPr lang="en-US" dirty="0">
                <a:latin typeface="Courier New"/>
                <a:cs typeface="Courier New"/>
              </a:rPr>
              <a:t>make &gt;&amp; </a:t>
            </a:r>
            <a:r>
              <a:rPr lang="en-US" dirty="0" err="1">
                <a:latin typeface="Courier New"/>
                <a:cs typeface="Courier New"/>
              </a:rPr>
              <a:t>make.out</a:t>
            </a:r>
            <a:endParaRPr lang="en-US" dirty="0">
              <a:latin typeface="Courier New"/>
              <a:cs typeface="Courier New"/>
            </a:endParaRPr>
          </a:p>
          <a:p>
            <a:pPr marL="0" indent="0">
              <a:buNone/>
            </a:pPr>
            <a:r>
              <a:rPr lang="en-US" dirty="0">
                <a:cs typeface="American Typewriter"/>
              </a:rPr>
              <a:t>	</a:t>
            </a:r>
            <a:r>
              <a:rPr lang="en-US" dirty="0">
                <a:latin typeface="Arial" panose="020B0604020202020204" pitchFamily="34" charset="0"/>
                <a:cs typeface="Arial" panose="020B0604020202020204" pitchFamily="34" charset="0"/>
              </a:rPr>
              <a:t>Redirects both </a:t>
            </a:r>
            <a:r>
              <a:rPr lang="en-US" dirty="0" err="1">
                <a:latin typeface="Arial" panose="020B0604020202020204" pitchFamily="34" charset="0"/>
                <a:cs typeface="Arial" panose="020B0604020202020204" pitchFamily="34" charset="0"/>
              </a:rPr>
              <a:t>stdout</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stderr</a:t>
            </a:r>
            <a:r>
              <a:rPr lang="en-US" dirty="0">
                <a:latin typeface="Arial" panose="020B0604020202020204" pitchFamily="34" charset="0"/>
                <a:cs typeface="Arial" panose="020B0604020202020204" pitchFamily="34" charset="0"/>
              </a:rPr>
              <a:t> to </a:t>
            </a:r>
            <a:r>
              <a:rPr lang="en-US" dirty="0" err="1">
                <a:latin typeface="Arial" panose="020B0604020202020204" pitchFamily="34" charset="0"/>
                <a:cs typeface="Arial" panose="020B0604020202020204" pitchFamily="34" charset="0"/>
              </a:rPr>
              <a:t>make.out</a:t>
            </a:r>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999898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Pipes</a:t>
            </a:r>
          </a:p>
        </p:txBody>
      </p:sp>
      <p:sp>
        <p:nvSpPr>
          <p:cNvPr id="3" name="Content Placeholder 2"/>
          <p:cNvSpPr>
            <a:spLocks noGrp="1"/>
          </p:cNvSpPr>
          <p:nvPr>
            <p:ph idx="1"/>
          </p:nvPr>
        </p:nvSpPr>
        <p:spPr/>
        <p:txBody>
          <a:bodyPr>
            <a:normAutofit/>
          </a:bodyPr>
          <a:lstStyle/>
          <a:p>
            <a:pPr>
              <a:lnSpc>
                <a:spcPct val="110000"/>
              </a:lnSpc>
            </a:pPr>
            <a:r>
              <a:rPr lang="en-US" sz="2600" dirty="0">
                <a:latin typeface="Arial" panose="020B0604020202020204" pitchFamily="34" charset="0"/>
                <a:cs typeface="Arial" panose="020B0604020202020204" pitchFamily="34" charset="0"/>
              </a:rPr>
              <a:t>One of the most powerful properties of Unix is that you can </a:t>
            </a:r>
            <a:r>
              <a:rPr lang="en-US" sz="2600" b="1" dirty="0">
                <a:latin typeface="Arial" panose="020B0604020202020204" pitchFamily="34" charset="0"/>
                <a:cs typeface="Arial" panose="020B0604020202020204" pitchFamily="34" charset="0"/>
              </a:rPr>
              <a:t>pipe</a:t>
            </a:r>
            <a:r>
              <a:rPr lang="en-US" sz="2600" dirty="0">
                <a:latin typeface="Arial" panose="020B0604020202020204" pitchFamily="34" charset="0"/>
                <a:cs typeface="Arial" panose="020B0604020202020204" pitchFamily="34" charset="0"/>
              </a:rPr>
              <a:t> the standard output of one command into the standard input of another.</a:t>
            </a:r>
          </a:p>
          <a:p>
            <a:pPr>
              <a:lnSpc>
                <a:spcPct val="110000"/>
              </a:lnSpc>
            </a:pPr>
            <a:r>
              <a:rPr lang="en-US" sz="2600" dirty="0">
                <a:latin typeface="Arial" panose="020B0604020202020204" pitchFamily="34" charset="0"/>
                <a:cs typeface="Arial" panose="020B0604020202020204" pitchFamily="34" charset="0"/>
              </a:rPr>
              <a:t>The pipe symbol </a:t>
            </a:r>
            <a:r>
              <a:rPr lang="en-US" sz="2600" dirty="0">
                <a:latin typeface="Courier New" panose="02070309020205020404" pitchFamily="49" charset="0"/>
                <a:cs typeface="Courier New" panose="02070309020205020404" pitchFamily="49" charset="0"/>
              </a:rPr>
              <a:t>|</a:t>
            </a:r>
            <a:r>
              <a:rPr lang="en-US" sz="2600" dirty="0">
                <a:latin typeface="Arial" panose="020B0604020202020204" pitchFamily="34" charset="0"/>
                <a:cs typeface="Arial" panose="020B0604020202020204" pitchFamily="34" charset="0"/>
              </a:rPr>
              <a:t> is above the backslash on most US keyboards.</a:t>
            </a:r>
          </a:p>
          <a:p>
            <a:pPr marL="0" indent="0">
              <a:lnSpc>
                <a:spcPct val="110000"/>
              </a:lnSpc>
              <a:buNone/>
            </a:pPr>
            <a:r>
              <a:rPr lang="en-US" sz="2600" dirty="0">
                <a:latin typeface="Arial" panose="020B0604020202020204" pitchFamily="34" charset="0"/>
                <a:cs typeface="Arial" panose="020B0604020202020204" pitchFamily="34" charset="0"/>
              </a:rPr>
              <a:t>Example</a:t>
            </a:r>
          </a:p>
          <a:p>
            <a:pPr marL="0" indent="0">
              <a:buNone/>
            </a:pPr>
            <a:r>
              <a:rPr lang="en-US" dirty="0">
                <a:latin typeface="Courier"/>
                <a:cs typeface="Courier"/>
              </a:rPr>
              <a:t>	</a:t>
            </a:r>
            <a:r>
              <a:rPr lang="en-US" sz="2000" dirty="0">
                <a:latin typeface="Courier New" panose="02070309020205020404" pitchFamily="49" charset="0"/>
                <a:cs typeface="Courier New" panose="02070309020205020404" pitchFamily="49" charset="0"/>
              </a:rPr>
              <a:t>grep "@H-148:116" SP_R1.fastq | head</a:t>
            </a:r>
          </a:p>
          <a:p>
            <a:pPr marL="457200" lvl="1" indent="0">
              <a:lnSpc>
                <a:spcPct val="110000"/>
              </a:lnSpc>
              <a:buNone/>
            </a:pPr>
            <a:r>
              <a:rPr lang="en-US" sz="2000" dirty="0">
                <a:latin typeface="Courier New" panose="02070309020205020404" pitchFamily="49" charset="0"/>
                <a:cs typeface="Courier New" panose="02070309020205020404" pitchFamily="49" charset="0"/>
              </a:rPr>
              <a:t>grep</a:t>
            </a:r>
            <a:r>
              <a:rPr lang="en-US" sz="2000" dirty="0"/>
              <a:t> searches for the pattern in the file and </a:t>
            </a:r>
            <a:r>
              <a:rPr lang="en-US" sz="2000" dirty="0">
                <a:latin typeface="Courier New" panose="02070309020205020404" pitchFamily="49" charset="0"/>
                <a:cs typeface="Courier New" panose="02070309020205020404" pitchFamily="49" charset="0"/>
              </a:rPr>
              <a:t>head</a:t>
            </a:r>
            <a:r>
              <a:rPr lang="en-US" sz="2000" dirty="0"/>
              <a:t> looks at the first 10 lines of the </a:t>
            </a:r>
            <a:r>
              <a:rPr lang="en-US" sz="2000" dirty="0">
                <a:latin typeface="Courier New" panose="02070309020205020404" pitchFamily="49" charset="0"/>
                <a:cs typeface="Courier New" panose="02070309020205020404" pitchFamily="49" charset="0"/>
              </a:rPr>
              <a:t>grep</a:t>
            </a:r>
            <a:r>
              <a:rPr lang="en-US" sz="2000" dirty="0"/>
              <a:t> output</a:t>
            </a:r>
          </a:p>
        </p:txBody>
      </p:sp>
    </p:spTree>
    <p:extLst>
      <p:ext uri="{BB962C8B-B14F-4D97-AF65-F5344CB8AC3E}">
        <p14:creationId xmlns:p14="http://schemas.microsoft.com/office/powerpoint/2010/main" val="9094315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Executables</a:t>
            </a:r>
          </a:p>
        </p:txBody>
      </p:sp>
      <p:sp>
        <p:nvSpPr>
          <p:cNvPr id="3" name="Content Placeholder 2"/>
          <p:cNvSpPr>
            <a:spLocks noGrp="1"/>
          </p:cNvSpPr>
          <p:nvPr>
            <p:ph idx="1"/>
          </p:nvPr>
        </p:nvSpPr>
        <p:spPr>
          <a:xfrm>
            <a:off x="457199" y="1524000"/>
            <a:ext cx="8236905" cy="4652963"/>
          </a:xfrm>
        </p:spPr>
        <p:txBody>
          <a:bodyPr>
            <a:normAutofit fontScale="25000" lnSpcReduction="20000"/>
          </a:bodyPr>
          <a:lstStyle/>
          <a:p>
            <a:pPr>
              <a:lnSpc>
                <a:spcPct val="120000"/>
              </a:lnSpc>
            </a:pPr>
            <a:r>
              <a:rPr lang="en-US" sz="8000" dirty="0">
                <a:latin typeface="Arial" panose="020B0604020202020204" pitchFamily="34" charset="0"/>
                <a:cs typeface="Arial" panose="020B0604020202020204" pitchFamily="34" charset="0"/>
              </a:rPr>
              <a:t>Executables are often called binaries, especially by Unix types and computer programmers.  The terms are synonymous in most cases.</a:t>
            </a:r>
          </a:p>
          <a:p>
            <a:pPr>
              <a:lnSpc>
                <a:spcPct val="120000"/>
              </a:lnSpc>
            </a:pPr>
            <a:r>
              <a:rPr lang="en-US" sz="8000" dirty="0">
                <a:latin typeface="Arial" panose="020B0604020202020204" pitchFamily="34" charset="0"/>
                <a:cs typeface="Arial" panose="020B0604020202020204" pitchFamily="34" charset="0"/>
              </a:rPr>
              <a:t> If the executable is in your </a:t>
            </a:r>
            <a:r>
              <a:rPr lang="en-US" sz="8000" i="1" dirty="0">
                <a:latin typeface="Arial" panose="020B0604020202020204" pitchFamily="34" charset="0"/>
                <a:cs typeface="Arial" panose="020B0604020202020204" pitchFamily="34" charset="0"/>
              </a:rPr>
              <a:t>search path</a:t>
            </a:r>
            <a:r>
              <a:rPr lang="en-US" sz="8000" dirty="0">
                <a:latin typeface="Arial" panose="020B0604020202020204" pitchFamily="34" charset="0"/>
                <a:cs typeface="Arial" panose="020B0604020202020204" pitchFamily="34" charset="0"/>
              </a:rPr>
              <a:t> you can simply type its name at the prompt.</a:t>
            </a:r>
          </a:p>
          <a:p>
            <a:pPr marL="0" indent="0">
              <a:lnSpc>
                <a:spcPct val="120000"/>
              </a:lnSpc>
              <a:buNone/>
            </a:pPr>
            <a:r>
              <a:rPr lang="en-US" sz="8000" dirty="0"/>
              <a:t>	</a:t>
            </a:r>
            <a:r>
              <a:rPr lang="en-US" sz="8000" dirty="0" err="1">
                <a:latin typeface="Courier New" panose="02070309020205020404" pitchFamily="49" charset="0"/>
                <a:cs typeface="Courier New" panose="02070309020205020404" pitchFamily="49" charset="0"/>
              </a:rPr>
              <a:t>gedit</a:t>
            </a:r>
            <a:r>
              <a:rPr lang="en-US" sz="8000" dirty="0">
                <a:latin typeface="Courier New" panose="02070309020205020404" pitchFamily="49" charset="0"/>
                <a:cs typeface="Courier New" panose="02070309020205020404" pitchFamily="49" charset="0"/>
              </a:rPr>
              <a:t> </a:t>
            </a:r>
            <a:r>
              <a:rPr lang="en-US" sz="8000" dirty="0" err="1">
                <a:latin typeface="Courier New" panose="02070309020205020404" pitchFamily="49" charset="0"/>
                <a:cs typeface="Courier New" panose="02070309020205020404" pitchFamily="49" charset="0"/>
              </a:rPr>
              <a:t>hello_world.slurm</a:t>
            </a:r>
            <a:endParaRPr lang="en-US" sz="8000" dirty="0">
              <a:latin typeface="Courier New" panose="02070309020205020404" pitchFamily="49" charset="0"/>
              <a:cs typeface="Courier New" panose="02070309020205020404" pitchFamily="49" charset="0"/>
            </a:endParaRPr>
          </a:p>
          <a:p>
            <a:pPr marL="0" indent="0">
              <a:lnSpc>
                <a:spcPct val="120000"/>
              </a:lnSpc>
              <a:buNone/>
            </a:pPr>
            <a:r>
              <a:rPr lang="en-US" sz="8000" dirty="0">
                <a:latin typeface="American Typewriter"/>
                <a:cs typeface="American Typewriter"/>
              </a:rPr>
              <a:t>	</a:t>
            </a:r>
            <a:r>
              <a:rPr lang="en-US" sz="8000" dirty="0">
                <a:cs typeface="American Typewriter"/>
              </a:rPr>
              <a:t>here</a:t>
            </a:r>
            <a:r>
              <a:rPr lang="en-US" sz="8000" dirty="0">
                <a:latin typeface="American Typewriter"/>
                <a:cs typeface="American Typewriter"/>
              </a:rPr>
              <a:t> </a:t>
            </a:r>
            <a:r>
              <a:rPr lang="en-US" sz="8000" dirty="0" err="1">
                <a:latin typeface="Courier New"/>
                <a:cs typeface="Courier New"/>
              </a:rPr>
              <a:t>gedit</a:t>
            </a:r>
            <a:r>
              <a:rPr lang="en-US" sz="8000" dirty="0">
                <a:latin typeface="American Typewriter"/>
                <a:cs typeface="American Typewriter"/>
              </a:rPr>
              <a:t> </a:t>
            </a:r>
            <a:r>
              <a:rPr lang="en-US" sz="8000" dirty="0">
                <a:cs typeface="American Typewriter"/>
              </a:rPr>
              <a:t>is the name of the binary.  Its actual location is</a:t>
            </a:r>
            <a:r>
              <a:rPr lang="en-US" sz="8000" dirty="0">
                <a:latin typeface="American Typewriter"/>
                <a:cs typeface="American Typewriter"/>
              </a:rPr>
              <a:t> </a:t>
            </a:r>
            <a:r>
              <a:rPr lang="en-US" sz="8000" dirty="0">
                <a:latin typeface="Courier New"/>
                <a:cs typeface="Courier New"/>
              </a:rPr>
              <a:t>/</a:t>
            </a:r>
            <a:r>
              <a:rPr lang="en-US" sz="8000" dirty="0" err="1">
                <a:latin typeface="Courier New"/>
                <a:cs typeface="Courier New"/>
              </a:rPr>
              <a:t>usr</a:t>
            </a:r>
            <a:r>
              <a:rPr lang="en-US" sz="8000" dirty="0">
                <a:latin typeface="Courier New"/>
                <a:cs typeface="Courier New"/>
              </a:rPr>
              <a:t>/bin/</a:t>
            </a:r>
            <a:r>
              <a:rPr lang="en-US" sz="8000" dirty="0" err="1">
                <a:latin typeface="Courier New"/>
                <a:cs typeface="Courier New"/>
              </a:rPr>
              <a:t>gedit</a:t>
            </a:r>
            <a:r>
              <a:rPr lang="en-US" sz="8000" dirty="0">
                <a:latin typeface="American Typewriter"/>
                <a:cs typeface="American Typewriter"/>
              </a:rPr>
              <a:t>, </a:t>
            </a:r>
            <a:r>
              <a:rPr lang="en-US" sz="8000" dirty="0">
                <a:cs typeface="American Typewriter"/>
              </a:rPr>
              <a:t>but</a:t>
            </a:r>
            <a:r>
              <a:rPr lang="en-US" sz="8000" dirty="0">
                <a:latin typeface="American Typewriter"/>
                <a:cs typeface="American Typewriter"/>
              </a:rPr>
              <a:t> </a:t>
            </a:r>
            <a:r>
              <a:rPr lang="en-US" sz="8000" dirty="0">
                <a:latin typeface="Courier New"/>
                <a:cs typeface="Courier New"/>
              </a:rPr>
              <a:t>/</a:t>
            </a:r>
            <a:r>
              <a:rPr lang="en-US" sz="8000" dirty="0" err="1">
                <a:latin typeface="Courier New"/>
                <a:cs typeface="Courier New"/>
              </a:rPr>
              <a:t>usr</a:t>
            </a:r>
            <a:r>
              <a:rPr lang="en-US" sz="8000" dirty="0">
                <a:latin typeface="Courier New"/>
                <a:cs typeface="Courier New"/>
              </a:rPr>
              <a:t>/bin </a:t>
            </a:r>
            <a:r>
              <a:rPr lang="en-US" sz="8000" dirty="0">
                <a:cs typeface="American Typewriter"/>
              </a:rPr>
              <a:t>is in the default search path.</a:t>
            </a:r>
          </a:p>
          <a:p>
            <a:pPr>
              <a:lnSpc>
                <a:spcPct val="120000"/>
              </a:lnSpc>
            </a:pPr>
            <a:r>
              <a:rPr lang="en-US" sz="8000" dirty="0"/>
              <a:t>If it is not in your search path you must type the path to the executable (can be absolute or relative)</a:t>
            </a:r>
          </a:p>
          <a:p>
            <a:pPr marL="0" indent="0">
              <a:lnSpc>
                <a:spcPct val="120000"/>
              </a:lnSpc>
              <a:buNone/>
            </a:pPr>
            <a:r>
              <a:rPr lang="en-US" sz="8000" dirty="0"/>
              <a:t>	</a:t>
            </a:r>
            <a:r>
              <a:rPr lang="en-US" sz="8000" dirty="0">
                <a:latin typeface="Courier New"/>
                <a:cs typeface="Courier New"/>
              </a:rPr>
              <a:t>./</a:t>
            </a:r>
            <a:r>
              <a:rPr lang="en-US" sz="8000" dirty="0" err="1">
                <a:latin typeface="Courier New"/>
                <a:cs typeface="Courier New"/>
              </a:rPr>
              <a:t>hello_world.slurm</a:t>
            </a:r>
            <a:endParaRPr lang="en-US" sz="8000" dirty="0">
              <a:latin typeface="Courier New"/>
              <a:cs typeface="Courier New"/>
            </a:endParaRPr>
          </a:p>
          <a:p>
            <a:pPr marL="0" indent="0">
              <a:lnSpc>
                <a:spcPct val="120000"/>
              </a:lnSpc>
              <a:buNone/>
            </a:pPr>
            <a:r>
              <a:rPr lang="en-US" sz="8000" dirty="0"/>
              <a:t>  Usually current directory is not in your default search path for security reasons.</a:t>
            </a:r>
          </a:p>
          <a:p>
            <a:endParaRPr lang="en-US" dirty="0"/>
          </a:p>
        </p:txBody>
      </p:sp>
    </p:spTree>
    <p:extLst>
      <p:ext uri="{BB962C8B-B14F-4D97-AF65-F5344CB8AC3E}">
        <p14:creationId xmlns:p14="http://schemas.microsoft.com/office/powerpoint/2010/main" val="4267329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In most cases, current working directory (.) is not in your default search path.  To add it, type (for bash)</a:t>
            </a:r>
          </a:p>
          <a:p>
            <a:pPr marL="0" indent="0">
              <a:buNone/>
            </a:pPr>
            <a:r>
              <a:rPr lang="en-US" dirty="0"/>
              <a:t>	</a:t>
            </a:r>
            <a:r>
              <a:rPr lang="en-US" dirty="0">
                <a:latin typeface="Courier New"/>
                <a:cs typeface="Courier New"/>
              </a:rPr>
              <a:t>export PATH=$PATH:.</a:t>
            </a:r>
          </a:p>
          <a:p>
            <a:pPr marL="0" indent="0">
              <a:buNone/>
            </a:pPr>
            <a:r>
              <a:rPr lang="en-US" dirty="0">
                <a:cs typeface="American Typewriter"/>
              </a:rPr>
              <a:t>In this case it is essential to add the first 	</a:t>
            </a:r>
            <a:r>
              <a:rPr lang="en-US" dirty="0">
                <a:latin typeface="Courier New"/>
                <a:cs typeface="Courier New"/>
              </a:rPr>
              <a:t>$PATH </a:t>
            </a:r>
            <a:r>
              <a:rPr lang="en-US" dirty="0">
                <a:cs typeface="American Typewriter"/>
              </a:rPr>
              <a:t>or you will lose the default path set by the system.</a:t>
            </a:r>
          </a:p>
          <a:p>
            <a:endParaRPr lang="en-US" dirty="0"/>
          </a:p>
        </p:txBody>
      </p:sp>
    </p:spTree>
    <p:extLst>
      <p:ext uri="{BB962C8B-B14F-4D97-AF65-F5344CB8AC3E}">
        <p14:creationId xmlns:p14="http://schemas.microsoft.com/office/powerpoint/2010/main" val="3443973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Control</a:t>
            </a:r>
          </a:p>
        </p:txBody>
      </p:sp>
      <p:sp>
        <p:nvSpPr>
          <p:cNvPr id="3" name="Content Placeholder 2"/>
          <p:cNvSpPr>
            <a:spLocks noGrp="1"/>
          </p:cNvSpPr>
          <p:nvPr>
            <p:ph idx="1"/>
          </p:nvPr>
        </p:nvSpPr>
        <p:spPr>
          <a:xfrm>
            <a:off x="457200" y="1825625"/>
            <a:ext cx="8458200" cy="4351338"/>
          </a:xfrm>
        </p:spPr>
        <p:txBody>
          <a:bodyPr>
            <a:normAutofit/>
          </a:bodyPr>
          <a:lstStyle/>
          <a:p>
            <a:r>
              <a:rPr lang="en-US" dirty="0">
                <a:latin typeface="Arial" panose="020B0604020202020204" pitchFamily="34" charset="0"/>
                <a:cs typeface="Arial" panose="020B0604020202020204" pitchFamily="34" charset="0"/>
              </a:rPr>
              <a:t>Running from a </a:t>
            </a:r>
            <a:r>
              <a:rPr lang="en-US" b="1" dirty="0">
                <a:latin typeface="Arial" panose="020B0604020202020204" pitchFamily="34" charset="0"/>
                <a:cs typeface="Arial" panose="020B0604020202020204" pitchFamily="34" charset="0"/>
              </a:rPr>
              <a:t>command line</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Processes can be running in the </a:t>
            </a:r>
            <a:r>
              <a:rPr lang="en-US" i="1" dirty="0">
                <a:latin typeface="Arial" panose="020B0604020202020204" pitchFamily="34" charset="0"/>
                <a:cs typeface="Arial" panose="020B0604020202020204" pitchFamily="34" charset="0"/>
              </a:rPr>
              <a:t>foreground</a:t>
            </a:r>
            <a:r>
              <a:rPr lang="en-US" dirty="0">
                <a:latin typeface="Arial" panose="020B0604020202020204" pitchFamily="34" charset="0"/>
                <a:cs typeface="Arial" panose="020B0604020202020204" pitchFamily="34" charset="0"/>
              </a:rPr>
              <a:t> (no prompt returned to the shell) or </a:t>
            </a:r>
            <a:r>
              <a:rPr lang="en-US" i="1" dirty="0">
                <a:latin typeface="Arial" panose="020B0604020202020204" pitchFamily="34" charset="0"/>
                <a:cs typeface="Arial" panose="020B0604020202020204" pitchFamily="34" charset="0"/>
              </a:rPr>
              <a:t>background</a:t>
            </a:r>
            <a:r>
              <a:rPr lang="en-US" dirty="0">
                <a:latin typeface="Arial" panose="020B0604020202020204" pitchFamily="34" charset="0"/>
                <a:cs typeface="Arial" panose="020B0604020202020204" pitchFamily="34" charset="0"/>
              </a:rPr>
              <a:t> (prompt available).  To start in the background add an ampersand (</a:t>
            </a:r>
            <a:r>
              <a:rPr lang="en-US" dirty="0">
                <a:latin typeface="Courier New" panose="02070309020205020404" pitchFamily="49" charset="0"/>
                <a:cs typeface="Courier New" panose="02070309020205020404" pitchFamily="49" charset="0"/>
              </a:rPr>
              <a:t>&amp;</a:t>
            </a:r>
            <a:r>
              <a:rPr lang="en-US" dirty="0">
                <a:latin typeface="Arial" panose="020B0604020202020204" pitchFamily="34" charset="0"/>
                <a:cs typeface="Arial" panose="020B0604020202020204" pitchFamily="34" charset="0"/>
              </a:rPr>
              <a:t>) at the end of the command:</a:t>
            </a:r>
          </a:p>
          <a:p>
            <a:pPr marL="0" indent="0">
              <a:buNone/>
            </a:pPr>
            <a:r>
              <a:rPr lang="en-US" dirty="0"/>
              <a:t>	</a:t>
            </a:r>
            <a:r>
              <a:rPr lang="en-US" dirty="0">
                <a:latin typeface="Courier New"/>
                <a:cs typeface="Courier New"/>
              </a:rPr>
              <a:t>./</a:t>
            </a:r>
            <a:r>
              <a:rPr lang="en-US" dirty="0" err="1">
                <a:latin typeface="Courier New"/>
                <a:cs typeface="Courier New"/>
              </a:rPr>
              <a:t>myexec</a:t>
            </a:r>
            <a:r>
              <a:rPr lang="en-US" dirty="0">
                <a:latin typeface="Courier New"/>
                <a:cs typeface="Courier New"/>
              </a:rPr>
              <a:t> -o </a:t>
            </a:r>
            <a:r>
              <a:rPr lang="en-US" dirty="0" err="1">
                <a:latin typeface="Courier New"/>
                <a:cs typeface="Courier New"/>
              </a:rPr>
              <a:t>myopt</a:t>
            </a:r>
            <a:r>
              <a:rPr lang="en-US" dirty="0">
                <a:latin typeface="Courier New"/>
                <a:cs typeface="Courier New"/>
              </a:rPr>
              <a:t> </a:t>
            </a:r>
            <a:r>
              <a:rPr lang="en-US" dirty="0" err="1">
                <a:latin typeface="Courier New"/>
                <a:cs typeface="Courier New"/>
              </a:rPr>
              <a:t>myfile</a:t>
            </a:r>
            <a:r>
              <a:rPr lang="en-US" dirty="0">
                <a:latin typeface="Courier New"/>
                <a:cs typeface="Courier New"/>
              </a:rPr>
              <a:t> &amp;</a:t>
            </a:r>
          </a:p>
          <a:p>
            <a:r>
              <a:rPr lang="en-US" dirty="0">
                <a:latin typeface="Courier New" panose="02070309020205020404" pitchFamily="49" charset="0"/>
                <a:cs typeface="Courier New" panose="02070309020205020404" pitchFamily="49" charset="0"/>
              </a:rPr>
              <a:t>control-z</a:t>
            </a:r>
            <a:r>
              <a:rPr lang="en-US" dirty="0"/>
              <a:t> (</a:t>
            </a:r>
            <a:r>
              <a:rPr lang="en-US" dirty="0">
                <a:latin typeface="Courier New" panose="02070309020205020404" pitchFamily="49" charset="0"/>
                <a:cs typeface="Courier New" panose="02070309020205020404" pitchFamily="49" charset="0"/>
              </a:rPr>
              <a:t>ctrl-z</a:t>
            </a:r>
            <a:r>
              <a:rPr lang="en-US" dirty="0"/>
              <a:t> </a:t>
            </a:r>
            <a:r>
              <a:rPr lang="en-US" dirty="0">
                <a:latin typeface="Arial" panose="020B0604020202020204" pitchFamily="34" charset="0"/>
                <a:cs typeface="Arial" panose="020B0604020202020204" pitchFamily="34" charset="0"/>
              </a:rPr>
              <a:t>or</a:t>
            </a:r>
            <a:r>
              <a:rPr lang="en-US" dirty="0"/>
              <a:t> </a:t>
            </a:r>
            <a:r>
              <a:rPr lang="en-US" dirty="0">
                <a:latin typeface="Courier New" panose="02070309020205020404" pitchFamily="49" charset="0"/>
                <a:cs typeface="Courier New" panose="02070309020205020404" pitchFamily="49" charset="0"/>
              </a:rPr>
              <a:t>^z</a:t>
            </a:r>
            <a:r>
              <a:rPr lang="en-US" dirty="0"/>
              <a:t>): </a:t>
            </a:r>
            <a:r>
              <a:rPr lang="en-US" dirty="0">
                <a:latin typeface="Arial" panose="020B0604020202020204" pitchFamily="34" charset="0"/>
                <a:cs typeface="Arial" panose="020B0604020202020204" pitchFamily="34" charset="0"/>
              </a:rPr>
              <a:t>suspend the job</a:t>
            </a:r>
          </a:p>
          <a:p>
            <a:r>
              <a:rPr lang="en-US" dirty="0" err="1">
                <a:latin typeface="Courier New" panose="02070309020205020404" pitchFamily="49" charset="0"/>
                <a:cs typeface="Courier New" panose="02070309020205020404" pitchFamily="49" charset="0"/>
              </a:rPr>
              <a:t>bg</a:t>
            </a:r>
            <a:r>
              <a:rPr lang="en-US" dirty="0">
                <a:latin typeface="Arial" panose="020B0604020202020204" pitchFamily="34" charset="0"/>
                <a:cs typeface="Arial" panose="020B0604020202020204" pitchFamily="34" charset="0"/>
              </a:rPr>
              <a:t> place into background </a:t>
            </a:r>
          </a:p>
          <a:p>
            <a:r>
              <a:rPr lang="en-US" dirty="0" err="1">
                <a:latin typeface="Courier New" panose="02070309020205020404" pitchFamily="49" charset="0"/>
                <a:cs typeface="Courier New" panose="02070309020205020404" pitchFamily="49" charset="0"/>
              </a:rPr>
              <a:t>fg</a:t>
            </a:r>
            <a:r>
              <a:rPr lang="en-US" dirty="0">
                <a:latin typeface="Arial" panose="020B0604020202020204" pitchFamily="34" charset="0"/>
                <a:cs typeface="Arial" panose="020B0604020202020204" pitchFamily="34" charset="0"/>
              </a:rPr>
              <a:t> forward a </a:t>
            </a:r>
            <a:r>
              <a:rPr lang="en-US" dirty="0" err="1">
                <a:latin typeface="Arial" panose="020B0604020202020204" pitchFamily="34" charset="0"/>
                <a:cs typeface="Arial" panose="020B0604020202020204" pitchFamily="34" charset="0"/>
              </a:rPr>
              <a:t>backgrounded</a:t>
            </a:r>
            <a:r>
              <a:rPr lang="en-US" dirty="0">
                <a:latin typeface="Arial" panose="020B0604020202020204" pitchFamily="34" charset="0"/>
                <a:cs typeface="Arial" panose="020B0604020202020204" pitchFamily="34" charset="0"/>
              </a:rPr>
              <a:t> job</a:t>
            </a:r>
          </a:p>
        </p:txBody>
      </p:sp>
    </p:spTree>
    <p:extLst>
      <p:ext uri="{BB962C8B-B14F-4D97-AF65-F5344CB8AC3E}">
        <p14:creationId xmlns:p14="http://schemas.microsoft.com/office/powerpoint/2010/main" val="34466001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Killing Processes</a:t>
            </a:r>
          </a:p>
        </p:txBody>
      </p:sp>
      <p:sp>
        <p:nvSpPr>
          <p:cNvPr id="3" name="Content Placeholder 2"/>
          <p:cNvSpPr>
            <a:spLocks noGrp="1"/>
          </p:cNvSpPr>
          <p:nvPr>
            <p:ph idx="1"/>
          </p:nvPr>
        </p:nvSpPr>
        <p:spPr/>
        <p:txBody>
          <a:bodyPr/>
          <a:lstStyle/>
          <a:p>
            <a:r>
              <a:rPr lang="en-US" dirty="0">
                <a:latin typeface="Courier New"/>
                <a:cs typeface="Courier New"/>
              </a:rPr>
              <a:t>control-c</a:t>
            </a:r>
            <a:r>
              <a:rPr lang="en-US" dirty="0"/>
              <a:t>  (</a:t>
            </a:r>
            <a:r>
              <a:rPr lang="en-US" dirty="0">
                <a:latin typeface="Courier New"/>
                <a:cs typeface="Courier New"/>
              </a:rPr>
              <a:t>ctrl-c</a:t>
            </a:r>
            <a:r>
              <a:rPr lang="en-US" dirty="0"/>
              <a:t> </a:t>
            </a:r>
            <a:r>
              <a:rPr lang="en-US" dirty="0">
                <a:latin typeface="Arial" panose="020B0604020202020204" pitchFamily="34" charset="0"/>
                <a:cs typeface="Arial" panose="020B0604020202020204" pitchFamily="34" charset="0"/>
              </a:rPr>
              <a:t>or</a:t>
            </a:r>
            <a:r>
              <a:rPr lang="en-US" dirty="0"/>
              <a:t> </a:t>
            </a:r>
            <a:r>
              <a:rPr lang="en-US" dirty="0">
                <a:latin typeface="Courier New"/>
                <a:cs typeface="Courier New"/>
              </a:rPr>
              <a:t>^c</a:t>
            </a:r>
            <a:r>
              <a:rPr lang="en-US" dirty="0"/>
              <a:t>): </a:t>
            </a:r>
            <a:r>
              <a:rPr lang="en-US" dirty="0">
                <a:latin typeface="Arial" panose="020B0604020202020204" pitchFamily="34" charset="0"/>
                <a:cs typeface="Arial" panose="020B0604020202020204" pitchFamily="34" charset="0"/>
              </a:rPr>
              <a:t>kill the current running job (must be foregrounded).</a:t>
            </a:r>
          </a:p>
          <a:p>
            <a:r>
              <a:rPr lang="en-US" dirty="0">
                <a:latin typeface="Arial" panose="020B0604020202020204" pitchFamily="34" charset="0"/>
                <a:cs typeface="Arial" panose="020B0604020202020204" pitchFamily="34" charset="0"/>
              </a:rPr>
              <a:t>Find the process ID with </a:t>
            </a:r>
            <a:r>
              <a:rPr lang="en-US" dirty="0" err="1">
                <a:latin typeface="Courier New" panose="02070309020205020404" pitchFamily="49" charset="0"/>
                <a:cs typeface="Courier New" panose="02070309020205020404" pitchFamily="49" charset="0"/>
              </a:rPr>
              <a:t>ps</a:t>
            </a:r>
            <a:r>
              <a:rPr lang="en-US" dirty="0">
                <a:cs typeface="Courier"/>
              </a:rPr>
              <a:t> </a:t>
            </a:r>
            <a:r>
              <a:rPr lang="en-US" dirty="0">
                <a:latin typeface="Arial" panose="020B0604020202020204" pitchFamily="34" charset="0"/>
                <a:cs typeface="Arial" panose="020B0604020202020204" pitchFamily="34" charset="0"/>
              </a:rPr>
              <a:t>then:</a:t>
            </a:r>
          </a:p>
          <a:p>
            <a:pPr marL="0" indent="0">
              <a:buNone/>
            </a:pPr>
            <a:r>
              <a:rPr lang="en-US" dirty="0">
                <a:latin typeface="Courier"/>
                <a:cs typeface="Courier"/>
              </a:rPr>
              <a:t>	</a:t>
            </a:r>
            <a:r>
              <a:rPr lang="en-US" dirty="0">
                <a:latin typeface="Courier New"/>
                <a:cs typeface="Courier New"/>
              </a:rPr>
              <a:t>kill -9 &lt;</a:t>
            </a:r>
            <a:r>
              <a:rPr lang="en-US" dirty="0" err="1">
                <a:latin typeface="Courier New"/>
                <a:cs typeface="Courier New"/>
              </a:rPr>
              <a:t>pid</a:t>
            </a:r>
            <a:r>
              <a:rPr lang="en-US" dirty="0">
                <a:latin typeface="Courier New"/>
                <a:cs typeface="Courier New"/>
              </a:rPr>
              <a:t>&gt; </a:t>
            </a:r>
          </a:p>
          <a:p>
            <a:r>
              <a:rPr lang="en-US" dirty="0">
                <a:latin typeface="Arial" panose="020B0604020202020204" pitchFamily="34" charset="0"/>
                <a:cs typeface="Arial" panose="020B0604020202020204" pitchFamily="34" charset="0"/>
              </a:rPr>
              <a:t> terminates with extreme prejudice.</a:t>
            </a:r>
          </a:p>
          <a:p>
            <a:pPr marL="0" indent="0">
              <a:buNone/>
            </a:pPr>
            <a:r>
              <a:rPr lang="en-US" dirty="0"/>
              <a:t>	</a:t>
            </a:r>
            <a:r>
              <a:rPr lang="en-US" dirty="0" err="1">
                <a:latin typeface="Courier New"/>
                <a:cs typeface="Courier New"/>
              </a:rPr>
              <a:t>killall</a:t>
            </a:r>
            <a:r>
              <a:rPr lang="en-US" dirty="0">
                <a:latin typeface="Courier New"/>
                <a:cs typeface="Courier New"/>
              </a:rPr>
              <a:t> -9 &lt;executable name&gt; </a:t>
            </a:r>
          </a:p>
          <a:p>
            <a:pPr marL="0" indent="0">
              <a:buNone/>
            </a:pPr>
            <a:r>
              <a:rPr lang="en-US" dirty="0">
                <a:latin typeface="Courier New"/>
                <a:cs typeface="Courier New"/>
              </a:rPr>
              <a:t> </a:t>
            </a:r>
            <a:r>
              <a:rPr lang="en-US" dirty="0">
                <a:latin typeface="Arial" panose="020B0604020202020204" pitchFamily="34" charset="0"/>
                <a:cs typeface="Arial" panose="020B0604020202020204" pitchFamily="34" charset="0"/>
              </a:rPr>
              <a:t>same as above.</a:t>
            </a:r>
          </a:p>
          <a:p>
            <a:endParaRPr lang="en-US" dirty="0"/>
          </a:p>
        </p:txBody>
      </p:sp>
    </p:spTree>
    <p:extLst>
      <p:ext uri="{BB962C8B-B14F-4D97-AF65-F5344CB8AC3E}">
        <p14:creationId xmlns:p14="http://schemas.microsoft.com/office/powerpoint/2010/main" val="259208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F082A-8D33-8A4E-B049-92618723E5F5}"/>
              </a:ext>
            </a:extLst>
          </p:cNvPr>
          <p:cNvSpPr>
            <a:spLocks noGrp="1"/>
          </p:cNvSpPr>
          <p:nvPr>
            <p:ph type="ctrTitle"/>
          </p:nvPr>
        </p:nvSpPr>
        <p:spPr/>
        <p:txBody>
          <a:bodyPr/>
          <a:lstStyle/>
          <a:p>
            <a:r>
              <a:rPr lang="en-US" dirty="0"/>
              <a:t>RIVANNA</a:t>
            </a:r>
          </a:p>
        </p:txBody>
      </p:sp>
    </p:spTree>
    <p:extLst>
      <p:ext uri="{BB962C8B-B14F-4D97-AF65-F5344CB8AC3E}">
        <p14:creationId xmlns:p14="http://schemas.microsoft.com/office/powerpoint/2010/main" val="24795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Shape 179"/>
          <p:cNvSpPr txBox="1">
            <a:spLocks noGrp="1"/>
          </p:cNvSpPr>
          <p:nvPr>
            <p:ph type="body" idx="4294967295"/>
          </p:nvPr>
        </p:nvSpPr>
        <p:spPr>
          <a:xfrm>
            <a:off x="1371600" y="2602958"/>
            <a:ext cx="6874669" cy="1143000"/>
          </a:xfrm>
          <a:prstGeom prst="rect">
            <a:avLst/>
          </a:prstGeom>
          <a:noFill/>
          <a:ln>
            <a:noFill/>
          </a:ln>
        </p:spPr>
        <p:txBody>
          <a:bodyPr vert="horz" lIns="68569" tIns="68569" rIns="68569" bIns="68569" rtlCol="0" anchor="t" anchorCtr="0">
            <a:noAutofit/>
          </a:bodyPr>
          <a:lstStyle/>
          <a:p>
            <a:pPr marL="0" indent="0" algn="ctr">
              <a:buNone/>
            </a:pPr>
            <a:r>
              <a:rPr lang="en-US" sz="2400" dirty="0" err="1">
                <a:latin typeface="Arial" panose="020B0604020202020204" pitchFamily="34" charset="0"/>
                <a:cs typeface="Arial" panose="020B0604020202020204" pitchFamily="34" charset="0"/>
              </a:rPr>
              <a:t>Rivanna</a:t>
            </a:r>
            <a:r>
              <a:rPr lang="en-US" sz="2400" dirty="0">
                <a:latin typeface="Arial" panose="020B0604020202020204" pitchFamily="34" charset="0"/>
                <a:cs typeface="Arial" panose="020B0604020202020204" pitchFamily="34" charset="0"/>
              </a:rPr>
              <a:t> is the university's primary resource for high-performance computation. It provides a platform for computationally-intensive research across disciplines. </a:t>
            </a:r>
          </a:p>
        </p:txBody>
      </p:sp>
      <p:pic>
        <p:nvPicPr>
          <p:cNvPr id="181" name="Shape 181"/>
          <p:cNvPicPr preferRelativeResize="0"/>
          <p:nvPr/>
        </p:nvPicPr>
        <p:blipFill>
          <a:blip r:embed="rId3">
            <a:extLst>
              <a:ext uri="{28A0092B-C50C-407E-A947-70E740481C1C}">
                <a14:useLocalDpi xmlns:a14="http://schemas.microsoft.com/office/drawing/2010/main" val="0"/>
              </a:ext>
            </a:extLst>
          </a:blip>
          <a:stretch>
            <a:fillRect/>
          </a:stretch>
        </p:blipFill>
        <p:spPr>
          <a:xfrm>
            <a:off x="3792690" y="4462462"/>
            <a:ext cx="1975457" cy="1328738"/>
          </a:xfrm>
          <a:prstGeom prst="rect">
            <a:avLst/>
          </a:prstGeom>
          <a:noFill/>
          <a:ln>
            <a:noFill/>
          </a:ln>
        </p:spPr>
      </p:pic>
      <p:pic>
        <p:nvPicPr>
          <p:cNvPr id="182" name="Shape 182"/>
          <p:cNvPicPr preferRelativeResize="0"/>
          <p:nvPr/>
        </p:nvPicPr>
        <p:blipFill>
          <a:blip r:embed="rId4">
            <a:extLst>
              <a:ext uri="{28A0092B-C50C-407E-A947-70E740481C1C}">
                <a14:useLocalDpi xmlns:a14="http://schemas.microsoft.com/office/drawing/2010/main" val="0"/>
              </a:ext>
            </a:extLst>
          </a:blip>
          <a:stretch>
            <a:fillRect/>
          </a:stretch>
        </p:blipFill>
        <p:spPr>
          <a:xfrm>
            <a:off x="6022287" y="4458702"/>
            <a:ext cx="1998747" cy="1332498"/>
          </a:xfrm>
          <a:prstGeom prst="rect">
            <a:avLst/>
          </a:prstGeom>
          <a:noFill/>
          <a:ln>
            <a:noFill/>
          </a:ln>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3836" y="4462462"/>
            <a:ext cx="1993107" cy="1328738"/>
          </a:xfrm>
          <a:prstGeom prst="rect">
            <a:avLst/>
          </a:prstGeom>
        </p:spPr>
      </p:pic>
      <p:sp>
        <p:nvSpPr>
          <p:cNvPr id="9" name="Shape 178"/>
          <p:cNvSpPr txBox="1">
            <a:spLocks/>
          </p:cNvSpPr>
          <p:nvPr/>
        </p:nvSpPr>
        <p:spPr>
          <a:xfrm>
            <a:off x="1371600" y="1615440"/>
            <a:ext cx="6858000" cy="822960"/>
          </a:xfrm>
          <a:prstGeom prst="rect">
            <a:avLst/>
          </a:prstGeom>
          <a:solidFill>
            <a:srgbClr val="485A82"/>
          </a:solidFill>
          <a:ln>
            <a:noFill/>
          </a:ln>
        </p:spPr>
        <p:txBody>
          <a:bodyPr lIns="68569" tIns="68569" rIns="68569" bIns="68569"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Font typeface="Economica"/>
              <a:buNone/>
              <a:defRPr sz="4200" b="0" i="0" u="none" strike="noStrike" cap="none" baseline="0">
                <a:solidFill>
                  <a:schemeClr val="dk1"/>
                </a:solidFill>
                <a:latin typeface="Economica"/>
                <a:ea typeface="Economica"/>
                <a:cs typeface="Economica"/>
                <a:sym typeface="Economica"/>
                <a:rtl val="0"/>
              </a:defRPr>
            </a:lvl1pPr>
            <a:lvl2pPr>
              <a:spcBef>
                <a:spcPts val="0"/>
              </a:spcBef>
              <a:buClr>
                <a:schemeClr val="dk1"/>
              </a:buClr>
              <a:buSzPct val="100000"/>
              <a:buFont typeface="Economica"/>
              <a:buNone/>
              <a:defRPr sz="4200">
                <a:solidFill>
                  <a:schemeClr val="dk1"/>
                </a:solidFill>
                <a:latin typeface="Economica"/>
                <a:ea typeface="Economica"/>
                <a:cs typeface="Economica"/>
                <a:sym typeface="Economica"/>
              </a:defRPr>
            </a:lvl2pPr>
            <a:lvl3pPr>
              <a:spcBef>
                <a:spcPts val="0"/>
              </a:spcBef>
              <a:buClr>
                <a:schemeClr val="dk1"/>
              </a:buClr>
              <a:buSzPct val="100000"/>
              <a:buFont typeface="Economica"/>
              <a:buNone/>
              <a:defRPr sz="4200">
                <a:solidFill>
                  <a:schemeClr val="dk1"/>
                </a:solidFill>
                <a:latin typeface="Economica"/>
                <a:ea typeface="Economica"/>
                <a:cs typeface="Economica"/>
                <a:sym typeface="Economica"/>
              </a:defRPr>
            </a:lvl3pPr>
            <a:lvl4pPr>
              <a:spcBef>
                <a:spcPts val="0"/>
              </a:spcBef>
              <a:buClr>
                <a:schemeClr val="dk1"/>
              </a:buClr>
              <a:buSzPct val="100000"/>
              <a:buFont typeface="Economica"/>
              <a:buNone/>
              <a:defRPr sz="4200">
                <a:solidFill>
                  <a:schemeClr val="dk1"/>
                </a:solidFill>
                <a:latin typeface="Economica"/>
                <a:ea typeface="Economica"/>
                <a:cs typeface="Economica"/>
                <a:sym typeface="Economica"/>
              </a:defRPr>
            </a:lvl4pPr>
            <a:lvl5pPr>
              <a:spcBef>
                <a:spcPts val="0"/>
              </a:spcBef>
              <a:buClr>
                <a:schemeClr val="dk1"/>
              </a:buClr>
              <a:buSzPct val="100000"/>
              <a:buFont typeface="Economica"/>
              <a:buNone/>
              <a:defRPr sz="4200">
                <a:solidFill>
                  <a:schemeClr val="dk1"/>
                </a:solidFill>
                <a:latin typeface="Economica"/>
                <a:ea typeface="Economica"/>
                <a:cs typeface="Economica"/>
                <a:sym typeface="Economica"/>
              </a:defRPr>
            </a:lvl5pPr>
            <a:lvl6pPr>
              <a:spcBef>
                <a:spcPts val="0"/>
              </a:spcBef>
              <a:buClr>
                <a:schemeClr val="dk1"/>
              </a:buClr>
              <a:buSzPct val="100000"/>
              <a:buFont typeface="Economica"/>
              <a:buNone/>
              <a:defRPr sz="4200">
                <a:solidFill>
                  <a:schemeClr val="dk1"/>
                </a:solidFill>
                <a:latin typeface="Economica"/>
                <a:ea typeface="Economica"/>
                <a:cs typeface="Economica"/>
                <a:sym typeface="Economica"/>
              </a:defRPr>
            </a:lvl6pPr>
            <a:lvl7pPr>
              <a:spcBef>
                <a:spcPts val="0"/>
              </a:spcBef>
              <a:buClr>
                <a:schemeClr val="dk1"/>
              </a:buClr>
              <a:buSzPct val="100000"/>
              <a:buFont typeface="Economica"/>
              <a:buNone/>
              <a:defRPr sz="4200">
                <a:solidFill>
                  <a:schemeClr val="dk1"/>
                </a:solidFill>
                <a:latin typeface="Economica"/>
                <a:ea typeface="Economica"/>
                <a:cs typeface="Economica"/>
                <a:sym typeface="Economica"/>
              </a:defRPr>
            </a:lvl7pPr>
            <a:lvl8pPr>
              <a:spcBef>
                <a:spcPts val="0"/>
              </a:spcBef>
              <a:buClr>
                <a:schemeClr val="dk1"/>
              </a:buClr>
              <a:buSzPct val="100000"/>
              <a:buFont typeface="Economica"/>
              <a:buNone/>
              <a:defRPr sz="4200">
                <a:solidFill>
                  <a:schemeClr val="dk1"/>
                </a:solidFill>
                <a:latin typeface="Economica"/>
                <a:ea typeface="Economica"/>
                <a:cs typeface="Economica"/>
                <a:sym typeface="Economica"/>
              </a:defRPr>
            </a:lvl8pPr>
            <a:lvl9pPr>
              <a:spcBef>
                <a:spcPts val="0"/>
              </a:spcBef>
              <a:buClr>
                <a:schemeClr val="dk1"/>
              </a:buClr>
              <a:buSzPct val="100000"/>
              <a:buFont typeface="Economica"/>
              <a:buNone/>
              <a:defRPr sz="4200">
                <a:solidFill>
                  <a:schemeClr val="dk1"/>
                </a:solidFill>
                <a:latin typeface="Economica"/>
                <a:ea typeface="Economica"/>
                <a:cs typeface="Economica"/>
                <a:sym typeface="Economica"/>
              </a:defRPr>
            </a:lvl9pPr>
          </a:lstStyle>
          <a:p>
            <a:pPr algn="ctr"/>
            <a:r>
              <a:rPr lang="en-US" sz="3150" dirty="0" err="1">
                <a:solidFill>
                  <a:schemeClr val="bg1"/>
                </a:solidFill>
              </a:rPr>
              <a:t>Rivanna</a:t>
            </a:r>
            <a:endParaRPr lang="en" sz="3150" dirty="0">
              <a:solidFill>
                <a:schemeClr val="bg1"/>
              </a:solidFill>
            </a:endParaRPr>
          </a:p>
        </p:txBody>
      </p:sp>
      <p:sp>
        <p:nvSpPr>
          <p:cNvPr id="10" name="Title 1">
            <a:extLst>
              <a:ext uri="{FF2B5EF4-FFF2-40B4-BE49-F238E27FC236}">
                <a16:creationId xmlns:a16="http://schemas.microsoft.com/office/drawing/2014/main" id="{0A574C5A-657D-E447-B1B4-440EB8CE5414}"/>
              </a:ext>
            </a:extLst>
          </p:cNvPr>
          <p:cNvSpPr txBox="1">
            <a:spLocks/>
          </p:cNvSpPr>
          <p:nvPr/>
        </p:nvSpPr>
        <p:spPr>
          <a:xfrm>
            <a:off x="807405" y="320674"/>
            <a:ext cx="78867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cap="all" baseline="0">
                <a:solidFill>
                  <a:schemeClr val="accent1">
                    <a:lumMod val="50000"/>
                  </a:schemeClr>
                </a:solidFill>
                <a:latin typeface="+mj-lt"/>
                <a:ea typeface="+mj-ea"/>
                <a:cs typeface="+mj-cs"/>
              </a:defRPr>
            </a:lvl1pPr>
          </a:lstStyle>
          <a:p>
            <a:r>
              <a:rPr lang="en-US" sz="4000" dirty="0"/>
              <a:t>Overview – </a:t>
            </a:r>
            <a:r>
              <a:rPr lang="en-US" sz="3200" dirty="0"/>
              <a:t>Supercomputer</a:t>
            </a:r>
            <a:endParaRPr lang="en-US" sz="4000" dirty="0"/>
          </a:p>
        </p:txBody>
      </p:sp>
    </p:spTree>
    <p:extLst>
      <p:ext uri="{BB962C8B-B14F-4D97-AF65-F5344CB8AC3E}">
        <p14:creationId xmlns:p14="http://schemas.microsoft.com/office/powerpoint/2010/main" val="36750937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Rivanna</a:t>
            </a:r>
            <a:r>
              <a:rPr lang="en-US" dirty="0"/>
              <a:t> in More Detail</a:t>
            </a:r>
          </a:p>
        </p:txBody>
      </p:sp>
      <p:sp>
        <p:nvSpPr>
          <p:cNvPr id="3" name="Content Placeholder 2"/>
          <p:cNvSpPr>
            <a:spLocks noGrp="1"/>
          </p:cNvSpPr>
          <p:nvPr>
            <p:ph sz="quarter" idx="10"/>
          </p:nvPr>
        </p:nvSpPr>
        <p:spPr/>
        <p:txBody>
          <a:bodyPr>
            <a:normAutofit/>
          </a:bodyPr>
          <a:lstStyle/>
          <a:p>
            <a:pPr marL="0" indent="0">
              <a:buNone/>
            </a:pPr>
            <a:endParaRPr lang="en-US" baseline="-25000" dirty="0"/>
          </a:p>
          <a:p>
            <a:pPr marL="311012" indent="-311012"/>
            <a:endParaRPr lang="en-US" baseline="-25000" dirty="0"/>
          </a:p>
          <a:p>
            <a:pPr marL="311012" indent="-311012"/>
            <a:endParaRPr lang="en-US" baseline="-25000" dirty="0"/>
          </a:p>
          <a:p>
            <a:pPr marL="516752" lvl="1" indent="-311012"/>
            <a:endParaRPr lang="en-US" baseline="-25000" dirty="0"/>
          </a:p>
          <a:p>
            <a:pPr marL="0" indent="0"/>
            <a:endParaRPr lang="en-US" baseline="-25000" dirty="0"/>
          </a:p>
        </p:txBody>
      </p:sp>
      <p:sp>
        <p:nvSpPr>
          <p:cNvPr id="7" name="Rectangle 6"/>
          <p:cNvSpPr/>
          <p:nvPr/>
        </p:nvSpPr>
        <p:spPr>
          <a:xfrm>
            <a:off x="3086615" y="2198799"/>
            <a:ext cx="4314825" cy="33424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lang="en-US" sz="1350" dirty="0"/>
          </a:p>
          <a:p>
            <a:endParaRPr lang="en-US" sz="1350" dirty="0"/>
          </a:p>
          <a:p>
            <a:endParaRPr lang="en-US" sz="1350" dirty="0"/>
          </a:p>
          <a:p>
            <a:endParaRPr lang="en-US" sz="1350" dirty="0"/>
          </a:p>
          <a:p>
            <a:endParaRPr lang="en-US" sz="1350" dirty="0"/>
          </a:p>
          <a:p>
            <a:endParaRPr lang="en-US" sz="1350" dirty="0"/>
          </a:p>
          <a:p>
            <a:r>
              <a:rPr lang="en-US" sz="1350" b="1" dirty="0"/>
              <a:t>                                                                                  </a:t>
            </a:r>
          </a:p>
          <a:p>
            <a:r>
              <a:rPr lang="en-US" sz="1350" b="1" dirty="0"/>
              <a:t>                                                                                        					</a:t>
            </a:r>
            <a:endParaRPr lang="en-US" sz="1350" dirty="0"/>
          </a:p>
          <a:p>
            <a:endParaRPr lang="en-US" sz="1350" dirty="0"/>
          </a:p>
          <a:p>
            <a:endParaRPr lang="en-US" sz="1350" dirty="0"/>
          </a:p>
          <a:p>
            <a:endParaRPr lang="en-US" sz="1350" dirty="0"/>
          </a:p>
        </p:txBody>
      </p:sp>
      <p:sp>
        <p:nvSpPr>
          <p:cNvPr id="6" name="Can 5"/>
          <p:cNvSpPr/>
          <p:nvPr/>
        </p:nvSpPr>
        <p:spPr>
          <a:xfrm>
            <a:off x="3181266" y="4697508"/>
            <a:ext cx="853100" cy="797814"/>
          </a:xfrm>
          <a:prstGeom prst="can">
            <a:avLst/>
          </a:prstGeom>
          <a:solidFill>
            <a:srgbClr val="3A98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Home Directory</a:t>
            </a:r>
          </a:p>
        </p:txBody>
      </p:sp>
      <p:cxnSp>
        <p:nvCxnSpPr>
          <p:cNvPr id="15" name="Straight Connector 14"/>
          <p:cNvCxnSpPr/>
          <p:nvPr/>
        </p:nvCxnSpPr>
        <p:spPr>
          <a:xfrm>
            <a:off x="2286000" y="2841309"/>
            <a:ext cx="0" cy="466498"/>
          </a:xfrm>
          <a:prstGeom prst="line">
            <a:avLst/>
          </a:prstGeom>
        </p:spPr>
        <p:style>
          <a:lnRef idx="2">
            <a:schemeClr val="accent6"/>
          </a:lnRef>
          <a:fillRef idx="0">
            <a:schemeClr val="accent6"/>
          </a:fillRef>
          <a:effectRef idx="1">
            <a:schemeClr val="accent6"/>
          </a:effectRef>
          <a:fontRef idx="minor">
            <a:schemeClr val="tx1"/>
          </a:fontRef>
        </p:style>
      </p:cxnSp>
      <p:cxnSp>
        <p:nvCxnSpPr>
          <p:cNvPr id="21" name="Straight Connector 20"/>
          <p:cNvCxnSpPr>
            <a:stCxn id="39" idx="0"/>
            <a:endCxn id="4" idx="1"/>
          </p:cNvCxnSpPr>
          <p:nvPr/>
        </p:nvCxnSpPr>
        <p:spPr>
          <a:xfrm>
            <a:off x="2856549" y="3527108"/>
            <a:ext cx="380410" cy="0"/>
          </a:xfrm>
          <a:prstGeom prst="line">
            <a:avLst/>
          </a:prstGeom>
        </p:spPr>
        <p:style>
          <a:lnRef idx="2">
            <a:schemeClr val="accent6"/>
          </a:lnRef>
          <a:fillRef idx="0">
            <a:schemeClr val="accent6"/>
          </a:fillRef>
          <a:effectRef idx="1">
            <a:schemeClr val="accent6"/>
          </a:effectRef>
          <a:fontRef idx="minor">
            <a:schemeClr val="tx1"/>
          </a:fontRef>
        </p:style>
      </p:cxnSp>
      <p:sp>
        <p:nvSpPr>
          <p:cNvPr id="39" name="Cloud 38"/>
          <p:cNvSpPr/>
          <p:nvPr/>
        </p:nvSpPr>
        <p:spPr>
          <a:xfrm>
            <a:off x="1714500" y="3184208"/>
            <a:ext cx="1143000" cy="685800"/>
          </a:xfrm>
          <a:prstGeom prst="cloud">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ssh</a:t>
            </a:r>
            <a:r>
              <a:rPr lang="en-US" sz="1350" dirty="0"/>
              <a:t> client</a:t>
            </a:r>
          </a:p>
        </p:txBody>
      </p:sp>
      <p:sp>
        <p:nvSpPr>
          <p:cNvPr id="24" name="Can 23"/>
          <p:cNvSpPr/>
          <p:nvPr/>
        </p:nvSpPr>
        <p:spPr>
          <a:xfrm>
            <a:off x="4404978" y="4697508"/>
            <a:ext cx="909973" cy="797814"/>
          </a:xfrm>
          <a:prstGeom prst="can">
            <a:avLst/>
          </a:prstGeom>
          <a:solidFill>
            <a:srgbClr val="7030A0"/>
          </a:solidFill>
          <a:ln w="19050">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350" dirty="0"/>
              <a:t>Other Storage</a:t>
            </a:r>
          </a:p>
        </p:txBody>
      </p:sp>
      <p:pic>
        <p:nvPicPr>
          <p:cNvPr id="22" name="Picture 8" descr="C:\Users\jmh5ad\AppData\Local\Microsoft\Windows\Temporary Internet Files\Content.IE5\CFG51TGP\MC90043699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1150" y="2057401"/>
            <a:ext cx="1447800" cy="988219"/>
          </a:xfrm>
          <a:prstGeom prst="rect">
            <a:avLst/>
          </a:prstGeom>
          <a:noFill/>
          <a:extLst>
            <a:ext uri="{909E8E84-426E-40DD-AFC4-6F175D3DCCD1}">
              <a14:hiddenFill xmlns:a14="http://schemas.microsoft.com/office/drawing/2010/main">
                <a:solidFill>
                  <a:srgbClr val="FFFFFF"/>
                </a:solidFill>
              </a14:hiddenFill>
            </a:ext>
          </a:extLst>
        </p:spPr>
      </p:pic>
      <p:sp>
        <p:nvSpPr>
          <p:cNvPr id="29" name="Can 28"/>
          <p:cNvSpPr/>
          <p:nvPr/>
        </p:nvSpPr>
        <p:spPr>
          <a:xfrm>
            <a:off x="5879548" y="4697508"/>
            <a:ext cx="1028459" cy="797814"/>
          </a:xfrm>
          <a:prstGeom prst="can">
            <a:avLst/>
          </a:prstGeom>
          <a:solidFill>
            <a:srgbClr val="4F4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Scratch</a:t>
            </a:r>
          </a:p>
          <a:p>
            <a:pPr algn="ctr"/>
            <a:r>
              <a:rPr lang="en-US" sz="1350" dirty="0"/>
              <a:t>(</a:t>
            </a:r>
            <a:r>
              <a:rPr lang="en-US" sz="1350" dirty="0" err="1"/>
              <a:t>Lustre</a:t>
            </a:r>
            <a:r>
              <a:rPr lang="en-US" sz="1350" dirty="0"/>
              <a:t>)</a:t>
            </a:r>
          </a:p>
        </p:txBody>
      </p:sp>
      <p:cxnSp>
        <p:nvCxnSpPr>
          <p:cNvPr id="36" name="Straight Connector 35"/>
          <p:cNvCxnSpPr/>
          <p:nvPr/>
        </p:nvCxnSpPr>
        <p:spPr>
          <a:xfrm>
            <a:off x="4572000" y="4333326"/>
            <a:ext cx="9525" cy="100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3474673" y="4286774"/>
            <a:ext cx="1783127" cy="8687"/>
          </a:xfrm>
          <a:prstGeom prst="line">
            <a:avLst/>
          </a:prstGeom>
          <a:ln w="19050">
            <a:solidFill>
              <a:srgbClr val="008000"/>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6957" y="3184208"/>
            <a:ext cx="810000" cy="6858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9740" y="2571750"/>
            <a:ext cx="1850231" cy="1385888"/>
          </a:xfrm>
          <a:prstGeom prst="rect">
            <a:avLst/>
          </a:prstGeom>
        </p:spPr>
      </p:pic>
      <p:cxnSp>
        <p:nvCxnSpPr>
          <p:cNvPr id="65" name="Straight Connector 64"/>
          <p:cNvCxnSpPr/>
          <p:nvPr/>
        </p:nvCxnSpPr>
        <p:spPr>
          <a:xfrm>
            <a:off x="3829051" y="4078390"/>
            <a:ext cx="2562224" cy="10413"/>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76" name="Straight Connector 75"/>
          <p:cNvCxnSpPr>
            <a:endCxn id="6" idx="1"/>
          </p:cNvCxnSpPr>
          <p:nvPr/>
        </p:nvCxnSpPr>
        <p:spPr>
          <a:xfrm>
            <a:off x="3605742" y="4314510"/>
            <a:ext cx="2075" cy="382998"/>
          </a:xfrm>
          <a:prstGeom prst="line">
            <a:avLst/>
          </a:prstGeom>
          <a:ln w="19050">
            <a:solidFill>
              <a:srgbClr val="008000"/>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474674" y="3870009"/>
            <a:ext cx="0" cy="425453"/>
          </a:xfrm>
          <a:prstGeom prst="line">
            <a:avLst/>
          </a:prstGeom>
          <a:ln w="19050">
            <a:solidFill>
              <a:srgbClr val="008000"/>
            </a:solidFill>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24" idx="1"/>
          </p:cNvCxnSpPr>
          <p:nvPr/>
        </p:nvCxnSpPr>
        <p:spPr>
          <a:xfrm>
            <a:off x="4853914" y="4338363"/>
            <a:ext cx="6050" cy="359145"/>
          </a:xfrm>
          <a:prstGeom prst="line">
            <a:avLst/>
          </a:prstGeom>
          <a:ln w="19050">
            <a:solidFill>
              <a:srgbClr val="008000"/>
            </a:solidFill>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5238510" y="3769912"/>
            <a:ext cx="5003" cy="516338"/>
          </a:xfrm>
          <a:prstGeom prst="line">
            <a:avLst/>
          </a:prstGeom>
          <a:ln w="19050">
            <a:solidFill>
              <a:srgbClr val="008000"/>
            </a:solidFill>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834054" y="3817739"/>
            <a:ext cx="13596" cy="271064"/>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90" name="Straight Connector 89"/>
          <p:cNvCxnSpPr/>
          <p:nvPr/>
        </p:nvCxnSpPr>
        <p:spPr>
          <a:xfrm>
            <a:off x="5642633" y="3787274"/>
            <a:ext cx="0" cy="270377"/>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95" name="Straight Connector 94"/>
          <p:cNvCxnSpPr/>
          <p:nvPr/>
        </p:nvCxnSpPr>
        <p:spPr>
          <a:xfrm>
            <a:off x="6377678" y="4076194"/>
            <a:ext cx="13596" cy="602297"/>
          </a:xfrm>
          <a:prstGeom prst="line">
            <a:avLst/>
          </a:prstGeom>
          <a:ln/>
        </p:spPr>
        <p:style>
          <a:lnRef idx="3">
            <a:schemeClr val="accent1"/>
          </a:lnRef>
          <a:fillRef idx="0">
            <a:schemeClr val="accent1"/>
          </a:fillRef>
          <a:effectRef idx="2">
            <a:schemeClr val="accent1"/>
          </a:effectRef>
          <a:fontRef idx="minor">
            <a:schemeClr val="tx1"/>
          </a:fontRef>
        </p:style>
      </p:cxnSp>
      <p:sp>
        <p:nvSpPr>
          <p:cNvPr id="8" name="Rounded Rectangle 7"/>
          <p:cNvSpPr/>
          <p:nvPr/>
        </p:nvSpPr>
        <p:spPr>
          <a:xfrm>
            <a:off x="3585302" y="2927933"/>
            <a:ext cx="774247" cy="415827"/>
          </a:xfrm>
          <a:prstGeom prst="round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Head Nodes </a:t>
            </a:r>
          </a:p>
        </p:txBody>
      </p:sp>
      <p:sp>
        <p:nvSpPr>
          <p:cNvPr id="10" name="Rounded Rectangle 9"/>
          <p:cNvSpPr/>
          <p:nvPr/>
        </p:nvSpPr>
        <p:spPr>
          <a:xfrm>
            <a:off x="5143501" y="2171700"/>
            <a:ext cx="1976750" cy="499110"/>
          </a:xfrm>
          <a:prstGeom prst="round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Compute Nodes</a:t>
            </a:r>
          </a:p>
        </p:txBody>
      </p:sp>
      <p:cxnSp>
        <p:nvCxnSpPr>
          <p:cNvPr id="105" name="Straight Connector 104"/>
          <p:cNvCxnSpPr/>
          <p:nvPr/>
        </p:nvCxnSpPr>
        <p:spPr>
          <a:xfrm flipH="1">
            <a:off x="1657848" y="4807098"/>
            <a:ext cx="500997" cy="0"/>
          </a:xfrm>
          <a:prstGeom prst="line">
            <a:avLst/>
          </a:prstGeom>
          <a:ln w="19050">
            <a:solidFill>
              <a:srgbClr val="008000"/>
            </a:solidFill>
            <a:prstDash val="sysDash"/>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632034" y="5031414"/>
            <a:ext cx="526811" cy="7201"/>
          </a:xfrm>
          <a:prstGeom prst="line">
            <a:avLst/>
          </a:prstGeom>
          <a:ln/>
        </p:spPr>
        <p:style>
          <a:lnRef idx="3">
            <a:schemeClr val="accent1"/>
          </a:lnRef>
          <a:fillRef idx="0">
            <a:schemeClr val="accent1"/>
          </a:fillRef>
          <a:effectRef idx="2">
            <a:schemeClr val="accent1"/>
          </a:effectRef>
          <a:fontRef idx="minor">
            <a:schemeClr val="tx1"/>
          </a:fontRef>
        </p:style>
      </p:cxnSp>
      <p:sp>
        <p:nvSpPr>
          <p:cNvPr id="110" name="TextBox 109"/>
          <p:cNvSpPr txBox="1"/>
          <p:nvPr/>
        </p:nvSpPr>
        <p:spPr>
          <a:xfrm>
            <a:off x="2109062" y="4668598"/>
            <a:ext cx="809004" cy="300082"/>
          </a:xfrm>
          <a:prstGeom prst="rect">
            <a:avLst/>
          </a:prstGeom>
          <a:noFill/>
        </p:spPr>
        <p:txBody>
          <a:bodyPr wrap="none" rtlCol="0">
            <a:spAutoFit/>
          </a:bodyPr>
          <a:lstStyle/>
          <a:p>
            <a:r>
              <a:rPr lang="en-US" sz="1350" dirty="0"/>
              <a:t>Ethernet</a:t>
            </a:r>
          </a:p>
        </p:txBody>
      </p:sp>
      <p:sp>
        <p:nvSpPr>
          <p:cNvPr id="111" name="TextBox 110"/>
          <p:cNvSpPr txBox="1"/>
          <p:nvPr/>
        </p:nvSpPr>
        <p:spPr>
          <a:xfrm>
            <a:off x="2124617" y="4891480"/>
            <a:ext cx="921471" cy="300082"/>
          </a:xfrm>
          <a:prstGeom prst="rect">
            <a:avLst/>
          </a:prstGeom>
          <a:noFill/>
        </p:spPr>
        <p:txBody>
          <a:bodyPr wrap="none" rtlCol="0">
            <a:spAutoFit/>
          </a:bodyPr>
          <a:lstStyle/>
          <a:p>
            <a:r>
              <a:rPr lang="en-US" sz="1350" dirty="0" err="1"/>
              <a:t>Infiniband</a:t>
            </a:r>
            <a:endParaRPr lang="en-US" sz="1350" dirty="0"/>
          </a:p>
        </p:txBody>
      </p:sp>
    </p:spTree>
    <p:extLst>
      <p:ext uri="{BB962C8B-B14F-4D97-AF65-F5344CB8AC3E}">
        <p14:creationId xmlns:p14="http://schemas.microsoft.com/office/powerpoint/2010/main" val="36749341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Home Directory</a:t>
            </a:r>
          </a:p>
        </p:txBody>
      </p:sp>
      <p:sp>
        <p:nvSpPr>
          <p:cNvPr id="3" name="Content Placeholder 2"/>
          <p:cNvSpPr>
            <a:spLocks noGrp="1"/>
          </p:cNvSpPr>
          <p:nvPr>
            <p:ph sz="quarter" idx="10"/>
          </p:nvPr>
        </p:nvSpPr>
        <p:spPr/>
        <p:txBody>
          <a:bodyPr>
            <a:normAutofit/>
          </a:bodyPr>
          <a:lstStyle/>
          <a:p>
            <a:endParaRPr lang="en-US" dirty="0"/>
          </a:p>
          <a:p>
            <a:r>
              <a:rPr lang="en-US" dirty="0">
                <a:latin typeface="Arial" panose="020B0604020202020204" pitchFamily="34" charset="0"/>
                <a:cs typeface="Arial" panose="020B0604020202020204" pitchFamily="34" charset="0"/>
              </a:rPr>
              <a:t>The default home directory on </a:t>
            </a:r>
            <a:r>
              <a:rPr lang="en-US" dirty="0" err="1">
                <a:latin typeface="Arial" panose="020B0604020202020204" pitchFamily="34" charset="0"/>
                <a:cs typeface="Arial" panose="020B0604020202020204" pitchFamily="34" charset="0"/>
              </a:rPr>
              <a:t>Rivanna</a:t>
            </a:r>
            <a:r>
              <a:rPr lang="en-US" dirty="0">
                <a:latin typeface="Arial" panose="020B0604020202020204" pitchFamily="34" charset="0"/>
                <a:cs typeface="Arial" panose="020B0604020202020204" pitchFamily="34" charset="0"/>
              </a:rPr>
              <a:t> has 50GB of storage capacity</a:t>
            </a:r>
          </a:p>
          <a:p>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The home directory is for personal use and is not shareable with other users. </a:t>
            </a:r>
          </a:p>
          <a:p>
            <a:pPr lvl="1"/>
            <a:endParaRPr lang="en-US" dirty="0"/>
          </a:p>
          <a:p>
            <a:pPr lvl="1"/>
            <a:endParaRPr lang="en-US" dirty="0"/>
          </a:p>
          <a:p>
            <a:pPr lvl="1"/>
            <a:endParaRPr lang="en-US" dirty="0"/>
          </a:p>
          <a:p>
            <a:pPr marL="274320" lvl="1" indent="0">
              <a:buNone/>
            </a:pPr>
            <a:endParaRPr lang="en-US" dirty="0"/>
          </a:p>
          <a:p>
            <a:pPr marL="548640" lvl="2" indent="0">
              <a:buNone/>
            </a:pPr>
            <a:endParaRPr lang="en-US" dirty="0"/>
          </a:p>
        </p:txBody>
      </p:sp>
    </p:spTree>
    <p:extLst>
      <p:ext uri="{BB962C8B-B14F-4D97-AF65-F5344CB8AC3E}">
        <p14:creationId xmlns:p14="http://schemas.microsoft.com/office/powerpoint/2010/main" val="3407667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636" y="365125"/>
            <a:ext cx="8380277" cy="1325563"/>
          </a:xfrm>
        </p:spPr>
        <p:txBody>
          <a:bodyPr>
            <a:normAutofit/>
          </a:bodyPr>
          <a:lstStyle/>
          <a:p>
            <a:r>
              <a:rPr lang="en-US" dirty="0"/>
              <a:t>Checking your Storage</a:t>
            </a:r>
          </a:p>
        </p:txBody>
      </p:sp>
      <p:sp>
        <p:nvSpPr>
          <p:cNvPr id="3" name="Content Placeholder 2"/>
          <p:cNvSpPr>
            <a:spLocks noGrp="1"/>
          </p:cNvSpPr>
          <p:nvPr>
            <p:ph sz="quarter" idx="10"/>
          </p:nvPr>
        </p:nvSpPr>
        <p:spPr>
          <a:xfrm>
            <a:off x="628650" y="1851025"/>
            <a:ext cx="7886700" cy="1044575"/>
          </a:xfrm>
        </p:spPr>
        <p:txBody>
          <a:bodyPr>
            <a:normAutofit fontScale="92500" lnSpcReduction="20000"/>
          </a:bodyPr>
          <a:lstStyle/>
          <a:p>
            <a:pPr>
              <a:lnSpc>
                <a:spcPct val="110000"/>
              </a:lnSpc>
            </a:pPr>
            <a:r>
              <a:rPr lang="en-US" sz="2400" dirty="0">
                <a:latin typeface="Arial" panose="020B0604020202020204" pitchFamily="34" charset="0"/>
                <a:cs typeface="Arial" panose="020B0604020202020204" pitchFamily="34" charset="0"/>
              </a:rPr>
              <a:t>To see how much disk space you have used in your home directory, open a Terminal window and type </a:t>
            </a:r>
            <a:r>
              <a:rPr lang="en-US" sz="2400" b="1" dirty="0" err="1">
                <a:latin typeface="Courier New" panose="02070309020205020404" pitchFamily="49" charset="0"/>
                <a:cs typeface="Courier New" panose="02070309020205020404" pitchFamily="49" charset="0"/>
              </a:rPr>
              <a:t>hdquota</a:t>
            </a:r>
            <a:r>
              <a:rPr lang="en-US" sz="2400" dirty="0">
                <a:latin typeface="Arial" panose="020B0604020202020204" pitchFamily="34" charset="0"/>
                <a:cs typeface="Arial" panose="020B0604020202020204" pitchFamily="34" charset="0"/>
              </a:rPr>
              <a:t> at the command-line prompt:</a:t>
            </a:r>
          </a:p>
        </p:txBody>
      </p:sp>
      <p:sp>
        <p:nvSpPr>
          <p:cNvPr id="4" name="TextBox 3"/>
          <p:cNvSpPr txBox="1"/>
          <p:nvPr/>
        </p:nvSpPr>
        <p:spPr>
          <a:xfrm>
            <a:off x="476250" y="3079046"/>
            <a:ext cx="8515350" cy="3093154"/>
          </a:xfrm>
          <a:prstGeom prst="rect">
            <a:avLst/>
          </a:prstGeom>
          <a:noFill/>
          <a:ln w="3175">
            <a:solidFill>
              <a:schemeClr val="tx1"/>
            </a:solidFill>
          </a:ln>
        </p:spPr>
        <p:txBody>
          <a:bodyPr wrap="square" rtlCol="0">
            <a:spAutoFit/>
          </a:bodyPr>
          <a:lstStyle/>
          <a:p>
            <a:r>
              <a:rPr lang="en-US" sz="1500" dirty="0">
                <a:latin typeface="Courier New" panose="02070309020205020404" pitchFamily="49" charset="0"/>
                <a:cs typeface="Courier New" panose="02070309020205020404" pitchFamily="49" charset="0"/>
              </a:rPr>
              <a:t>$</a:t>
            </a:r>
            <a:r>
              <a:rPr lang="en-US" sz="1500" dirty="0" err="1">
                <a:latin typeface="Courier New" panose="02070309020205020404" pitchFamily="49" charset="0"/>
                <a:cs typeface="Courier New" panose="02070309020205020404" pitchFamily="49" charset="0"/>
              </a:rPr>
              <a:t>hdquota</a:t>
            </a:r>
            <a:endParaRPr lang="en-US" sz="1500" dirty="0">
              <a:latin typeface="Courier New" panose="02070309020205020404" pitchFamily="49" charset="0"/>
              <a:cs typeface="Courier New" panose="02070309020205020404" pitchFamily="49" charset="0"/>
            </a:endParaRPr>
          </a:p>
          <a:p>
            <a:endParaRPr lang="en-US" sz="1500" dirty="0">
              <a:latin typeface="Courier New" panose="02070309020205020404" pitchFamily="49" charset="0"/>
              <a:cs typeface="Courier New" panose="02070309020205020404" pitchFamily="49" charset="0"/>
            </a:endParaRPr>
          </a:p>
          <a:p>
            <a:r>
              <a:rPr lang="en-US" sz="1500" dirty="0">
                <a:latin typeface="Courier New" panose="02070309020205020404" pitchFamily="49" charset="0"/>
                <a:cs typeface="Courier New" panose="02070309020205020404" pitchFamily="49" charset="0"/>
              </a:rPr>
              <a:t>Type    Location         Name                  Size Used Avail Use% </a:t>
            </a:r>
          </a:p>
          <a:p>
            <a:r>
              <a:rPr lang="en-US" sz="1500" dirty="0">
                <a:latin typeface="Courier New" panose="02070309020205020404" pitchFamily="49" charset="0"/>
                <a:cs typeface="Courier New" panose="02070309020205020404" pitchFamily="49" charset="0"/>
              </a:rPr>
              <a:t>=======================================================================                                                                          </a:t>
            </a:r>
          </a:p>
          <a:p>
            <a:r>
              <a:rPr lang="en-US" sz="1500" dirty="0">
                <a:latin typeface="Courier New" panose="02070309020205020404" pitchFamily="49" charset="0"/>
                <a:cs typeface="Courier New" panose="02070309020205020404" pitchFamily="49" charset="0"/>
              </a:rPr>
              <a:t>home       /home        gka6a                   51G   12G   39G  24%  </a:t>
            </a:r>
          </a:p>
          <a:p>
            <a:r>
              <a:rPr lang="en-US" sz="1500" dirty="0">
                <a:latin typeface="Courier New" panose="02070309020205020404" pitchFamily="49" charset="0"/>
                <a:cs typeface="Courier New" panose="02070309020205020404" pitchFamily="49" charset="0"/>
              </a:rPr>
              <a:t>Project    /project     </a:t>
            </a:r>
            <a:r>
              <a:rPr lang="en-US" sz="1500" dirty="0" err="1">
                <a:latin typeface="Courier New" panose="02070309020205020404" pitchFamily="49" charset="0"/>
                <a:cs typeface="Courier New" panose="02070309020205020404" pitchFamily="49" charset="0"/>
              </a:rPr>
              <a:t>slurmtests</a:t>
            </a:r>
            <a:r>
              <a:rPr lang="en-US" sz="1500" dirty="0">
                <a:latin typeface="Courier New" panose="02070309020205020404" pitchFamily="49" charset="0"/>
                <a:cs typeface="Courier New" panose="02070309020205020404" pitchFamily="49" charset="0"/>
              </a:rPr>
              <a:t>             2.0P  1.9P  144T  93%   </a:t>
            </a:r>
          </a:p>
          <a:p>
            <a:r>
              <a:rPr lang="en-US" sz="1500" dirty="0">
                <a:latin typeface="Courier New" panose="02070309020205020404" pitchFamily="49" charset="0"/>
                <a:cs typeface="Courier New" panose="02070309020205020404" pitchFamily="49" charset="0"/>
              </a:rPr>
              <a:t>Project    /project     arcs                    16T   12T  3.8T  75%   </a:t>
            </a:r>
            <a:br>
              <a:rPr lang="en-US" sz="1500" dirty="0">
                <a:latin typeface="Courier New" panose="02070309020205020404" pitchFamily="49" charset="0"/>
                <a:cs typeface="Courier New" panose="02070309020205020404" pitchFamily="49" charset="0"/>
              </a:rPr>
            </a:br>
            <a:r>
              <a:rPr lang="en-US" sz="1500" dirty="0">
                <a:latin typeface="Courier New" panose="02070309020205020404" pitchFamily="49" charset="0"/>
                <a:cs typeface="Courier New" panose="02070309020205020404" pitchFamily="49" charset="0"/>
              </a:rPr>
              <a:t>Project    /project     </a:t>
            </a:r>
            <a:r>
              <a:rPr lang="en-US" sz="1500" dirty="0" err="1">
                <a:latin typeface="Courier New" panose="02070309020205020404" pitchFamily="49" charset="0"/>
                <a:cs typeface="Courier New" panose="02070309020205020404" pitchFamily="49" charset="0"/>
              </a:rPr>
              <a:t>rivanna_software</a:t>
            </a:r>
            <a:r>
              <a:rPr lang="en-US" sz="1500" dirty="0">
                <a:latin typeface="Courier New" panose="02070309020205020404" pitchFamily="49" charset="0"/>
                <a:cs typeface="Courier New" panose="02070309020205020404" pitchFamily="49" charset="0"/>
              </a:rPr>
              <a:t>       1.1T  4.2M  1.0T   1%   </a:t>
            </a:r>
            <a:br>
              <a:rPr lang="en-US" sz="1500" dirty="0">
                <a:latin typeface="Courier New" panose="02070309020205020404" pitchFamily="49" charset="0"/>
                <a:cs typeface="Courier New" panose="02070309020205020404" pitchFamily="49" charset="0"/>
              </a:rPr>
            </a:br>
            <a:r>
              <a:rPr lang="en-US" sz="1500" dirty="0">
                <a:latin typeface="Courier New" panose="02070309020205020404" pitchFamily="49" charset="0"/>
                <a:cs typeface="Courier New" panose="02070309020205020404" pitchFamily="49" charset="0"/>
              </a:rPr>
              <a:t>Project    /project     ds5559                  51G  3.7G   47G   8%   </a:t>
            </a:r>
            <a:br>
              <a:rPr lang="en-US" sz="1500" dirty="0">
                <a:latin typeface="Courier New" panose="02070309020205020404" pitchFamily="49" charset="0"/>
                <a:cs typeface="Courier New" panose="02070309020205020404" pitchFamily="49" charset="0"/>
              </a:rPr>
            </a:br>
            <a:r>
              <a:rPr lang="en-US" sz="1500" dirty="0">
                <a:latin typeface="Courier New" panose="02070309020205020404" pitchFamily="49" charset="0"/>
                <a:cs typeface="Courier New" panose="02070309020205020404" pitchFamily="49" charset="0"/>
              </a:rPr>
              <a:t>Value      /</a:t>
            </a:r>
            <a:r>
              <a:rPr lang="en-US" sz="1500" dirty="0" err="1">
                <a:latin typeface="Courier New" panose="02070309020205020404" pitchFamily="49" charset="0"/>
                <a:cs typeface="Courier New" panose="02070309020205020404" pitchFamily="49" charset="0"/>
              </a:rPr>
              <a:t>nv</a:t>
            </a:r>
            <a:r>
              <a:rPr lang="en-US" sz="1500" dirty="0">
                <a:latin typeface="Courier New" panose="02070309020205020404" pitchFamily="49" charset="0"/>
                <a:cs typeface="Courier New" panose="02070309020205020404" pitchFamily="49" charset="0"/>
              </a:rPr>
              <a:t>          vol174                 5.5T  1.2T  4.4T  21%   </a:t>
            </a:r>
          </a:p>
          <a:p>
            <a:pPr lvl="1"/>
            <a:endParaRPr lang="en-US" sz="1500" dirty="0">
              <a:latin typeface="Courier New" panose="02070309020205020404" pitchFamily="49" charset="0"/>
              <a:cs typeface="Courier New" panose="02070309020205020404" pitchFamily="49" charset="0"/>
            </a:endParaRPr>
          </a:p>
          <a:p>
            <a:endParaRPr lang="en-US" sz="15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524460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8214" y="365125"/>
            <a:ext cx="7886699" cy="1325563"/>
          </a:xfrm>
        </p:spPr>
        <p:txBody>
          <a:bodyPr>
            <a:normAutofit/>
          </a:bodyPr>
          <a:lstStyle/>
          <a:p>
            <a:r>
              <a:rPr lang="en-US" dirty="0"/>
              <a:t>Checking your Allocation</a:t>
            </a:r>
          </a:p>
        </p:txBody>
      </p:sp>
      <p:sp>
        <p:nvSpPr>
          <p:cNvPr id="3" name="Content Placeholder 2"/>
          <p:cNvSpPr>
            <a:spLocks noGrp="1"/>
          </p:cNvSpPr>
          <p:nvPr>
            <p:ph sz="quarter" idx="10"/>
          </p:nvPr>
        </p:nvSpPr>
        <p:spPr>
          <a:xfrm>
            <a:off x="628650" y="1851025"/>
            <a:ext cx="8134350" cy="4549775"/>
          </a:xfrm>
        </p:spPr>
        <p:txBody>
          <a:bodyPr>
            <a:normAutofit/>
          </a:bodyPr>
          <a:lstStyle/>
          <a:p>
            <a:r>
              <a:rPr lang="en-US" sz="2400" dirty="0">
                <a:latin typeface="Arial" panose="020B0604020202020204" pitchFamily="34" charset="0"/>
                <a:cs typeface="Arial" panose="020B0604020202020204" pitchFamily="34" charset="0"/>
              </a:rPr>
              <a:t>To see how many SUs you have available for running jobs, type at the command-line prompt: </a:t>
            </a:r>
            <a:r>
              <a:rPr lang="en-US" sz="2400" b="1" dirty="0">
                <a:latin typeface="Courier New" panose="02070309020205020404" pitchFamily="49" charset="0"/>
                <a:cs typeface="Courier New" panose="02070309020205020404" pitchFamily="49" charset="0"/>
              </a:rPr>
              <a:t>allocations</a:t>
            </a:r>
            <a:endParaRPr lang="en-US" sz="2400" dirty="0">
              <a:latin typeface="Courier New" panose="02070309020205020404" pitchFamily="49" charset="0"/>
              <a:cs typeface="Courier New" panose="02070309020205020404" pitchFamily="49" charset="0"/>
            </a:endParaRPr>
          </a:p>
          <a:p>
            <a:pPr marL="514350" lvl="1" indent="-514350">
              <a:buFont typeface="+mj-lt"/>
              <a:buAutoNum type="arabicPeriod"/>
            </a:pPr>
            <a:endParaRPr lang="en-US" sz="2000" dirty="0"/>
          </a:p>
          <a:p>
            <a:pPr marL="0" lvl="1" indent="0">
              <a:buNone/>
            </a:pPr>
            <a:endParaRPr lang="en-US" sz="2000" dirty="0"/>
          </a:p>
          <a:p>
            <a:endParaRPr lang="en-US" sz="2400" dirty="0"/>
          </a:p>
          <a:p>
            <a:endParaRPr lang="en-US" sz="2400" dirty="0"/>
          </a:p>
          <a:p>
            <a:pPr marL="0" indent="0">
              <a:buNone/>
            </a:pPr>
            <a:endParaRPr lang="en-US" sz="2400" dirty="0"/>
          </a:p>
          <a:p>
            <a:endParaRPr lang="en-US" sz="2400" dirty="0"/>
          </a:p>
          <a:p>
            <a:endParaRPr lang="en-US" sz="2400" dirty="0"/>
          </a:p>
          <a:p>
            <a:pPr marL="514350" indent="-514350">
              <a:buFont typeface="+mj-lt"/>
              <a:buAutoNum type="arabicPeriod"/>
            </a:pPr>
            <a:endParaRPr lang="en-US" sz="2400" dirty="0"/>
          </a:p>
        </p:txBody>
      </p:sp>
      <p:sp>
        <p:nvSpPr>
          <p:cNvPr id="4" name="TextBox 3"/>
          <p:cNvSpPr txBox="1"/>
          <p:nvPr/>
        </p:nvSpPr>
        <p:spPr>
          <a:xfrm>
            <a:off x="1228725" y="2743200"/>
            <a:ext cx="6686550" cy="3354765"/>
          </a:xfrm>
          <a:prstGeom prst="rect">
            <a:avLst/>
          </a:prstGeom>
          <a:noFill/>
          <a:ln w="3175">
            <a:solidFill>
              <a:schemeClr val="tx1"/>
            </a:solidFill>
          </a:ln>
        </p:spPr>
        <p:txBody>
          <a:bodyPr wrap="square" rtlCol="0">
            <a:spAutoFit/>
          </a:bodyPr>
          <a:lstStyle/>
          <a:p>
            <a:pPr marL="274320" lvl="2"/>
            <a:r>
              <a:rPr lang="en-US" dirty="0">
                <a:latin typeface="Courier New" panose="02070309020205020404" pitchFamily="49" charset="0"/>
                <a:cs typeface="Courier New" panose="02070309020205020404" pitchFamily="49" charset="0"/>
              </a:rPr>
              <a:t>$ allocations </a:t>
            </a:r>
          </a:p>
          <a:p>
            <a:pPr marL="274320" lvl="2"/>
            <a:endParaRPr lang="en-US" dirty="0">
              <a:latin typeface="Courier New" panose="02070309020205020404" pitchFamily="49" charset="0"/>
              <a:cs typeface="Courier New" panose="02070309020205020404" pitchFamily="49" charset="0"/>
            </a:endParaRPr>
          </a:p>
          <a:p>
            <a:r>
              <a:rPr lang="en-US" sz="1400" dirty="0">
                <a:latin typeface="Arial" panose="020B0604020202020204" pitchFamily="34" charset="0"/>
                <a:cs typeface="Arial" panose="020B0604020202020204" pitchFamily="34" charset="0"/>
              </a:rPr>
              <a:t>Allocations available to </a:t>
            </a:r>
            <a:r>
              <a:rPr lang="en-US" sz="1400" dirty="0" err="1">
                <a:latin typeface="Arial" panose="020B0604020202020204" pitchFamily="34" charset="0"/>
                <a:cs typeface="Arial" panose="020B0604020202020204" pitchFamily="34" charset="0"/>
              </a:rPr>
              <a:t>Gladys_Karina_Andino_Bautista</a:t>
            </a:r>
            <a:r>
              <a:rPr lang="en-US" sz="1400" dirty="0">
                <a:latin typeface="Arial" panose="020B0604020202020204" pitchFamily="34" charset="0"/>
                <a:cs typeface="Arial" panose="020B0604020202020204" pitchFamily="34" charset="0"/>
              </a:rPr>
              <a:t> (gka6a):</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arcs_admin</a:t>
            </a:r>
            <a:r>
              <a:rPr lang="en-US" sz="1400" dirty="0">
                <a:latin typeface="Arial" panose="020B0604020202020204" pitchFamily="34" charset="0"/>
                <a:cs typeface="Arial" panose="020B0604020202020204" pitchFamily="34" charset="0"/>
              </a:rPr>
              <a:t>: less than 500 service-units remaining</a:t>
            </a:r>
          </a:p>
          <a:p>
            <a:r>
              <a:rPr lang="en-US" sz="1400" dirty="0">
                <a:latin typeface="Arial" panose="020B0604020202020204" pitchFamily="34" charset="0"/>
                <a:cs typeface="Arial" panose="020B0604020202020204" pitchFamily="34" charset="0"/>
              </a:rPr>
              <a:t> * ds5559: less than 25,000 service-units remaining</a:t>
            </a:r>
          </a:p>
          <a:p>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ga_bioinfo</a:t>
            </a:r>
            <a:r>
              <a:rPr lang="en-US" sz="1400" dirty="0">
                <a:latin typeface="Arial" panose="020B0604020202020204" pitchFamily="34" charset="0"/>
                <a:cs typeface="Arial" panose="020B0604020202020204" pitchFamily="34" charset="0"/>
              </a:rPr>
              <a:t>-test: less than 100,000 service-units remaining</a:t>
            </a:r>
          </a:p>
          <a:p>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hpc_build</a:t>
            </a:r>
            <a:r>
              <a:rPr lang="en-US" sz="1400" dirty="0">
                <a:latin typeface="Arial" panose="020B0604020202020204" pitchFamily="34" charset="0"/>
                <a:cs typeface="Arial" panose="020B0604020202020204" pitchFamily="34" charset="0"/>
              </a:rPr>
              <a:t>: less than 203,417 service-units remaining</a:t>
            </a:r>
          </a:p>
          <a:p>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rivanna</a:t>
            </a:r>
            <a:r>
              <a:rPr lang="en-US" sz="1400" dirty="0">
                <a:latin typeface="Arial" panose="020B0604020202020204" pitchFamily="34" charset="0"/>
                <a:cs typeface="Arial" panose="020B0604020202020204" pitchFamily="34" charset="0"/>
              </a:rPr>
              <a:t>-training: less than 20,000 service-units remaining</a:t>
            </a:r>
          </a:p>
          <a:p>
            <a:br>
              <a:rPr lang="en-US" sz="1400" dirty="0">
                <a:latin typeface="Arial" panose="020B0604020202020204" pitchFamily="34" charset="0"/>
                <a:cs typeface="Arial" panose="020B0604020202020204" pitchFamily="34" charset="0"/>
              </a:rPr>
            </a:b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 for more information about a specific allocation, please run:</a:t>
            </a:r>
          </a:p>
          <a:p>
            <a:r>
              <a:rPr lang="en-US" sz="1400" dirty="0">
                <a:latin typeface="Arial" panose="020B0604020202020204" pitchFamily="34" charset="0"/>
                <a:cs typeface="Arial" panose="020B0604020202020204" pitchFamily="34" charset="0"/>
              </a:rPr>
              <a:t>  </a:t>
            </a:r>
            <a:r>
              <a:rPr lang="en-US" sz="1400" dirty="0">
                <a:latin typeface="Courier New" panose="02070309020205020404" pitchFamily="49" charset="0"/>
                <a:cs typeface="Courier New" panose="02070309020205020404" pitchFamily="49" charset="0"/>
              </a:rPr>
              <a:t>'allocations -a &lt;allocation name&gt;'</a:t>
            </a:r>
          </a:p>
          <a:p>
            <a:endParaRPr lang="en-US" dirty="0"/>
          </a:p>
        </p:txBody>
      </p:sp>
    </p:spTree>
    <p:extLst>
      <p:ext uri="{BB962C8B-B14F-4D97-AF65-F5344CB8AC3E}">
        <p14:creationId xmlns:p14="http://schemas.microsoft.com/office/powerpoint/2010/main" val="2644893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/scratch Directory</a:t>
            </a:r>
          </a:p>
        </p:txBody>
      </p:sp>
      <p:sp>
        <p:nvSpPr>
          <p:cNvPr id="3" name="Content Placeholder 2"/>
          <p:cNvSpPr>
            <a:spLocks noGrp="1"/>
          </p:cNvSpPr>
          <p:nvPr>
            <p:ph sz="quarter" idx="10"/>
          </p:nvPr>
        </p:nvSpPr>
        <p:spPr>
          <a:xfrm>
            <a:off x="628650" y="1690687"/>
            <a:ext cx="7886700" cy="4710113"/>
          </a:xfrm>
        </p:spPr>
        <p:txBody>
          <a:bodyPr>
            <a:normAutofit/>
          </a:bodyPr>
          <a:lstStyle/>
          <a:p>
            <a:pPr marL="0" indent="0">
              <a:buNone/>
            </a:pPr>
            <a:r>
              <a:rPr lang="en-US" sz="2400" dirty="0">
                <a:latin typeface="Arial" panose="020B0604020202020204" pitchFamily="34" charset="0"/>
                <a:cs typeface="Arial" panose="020B0604020202020204" pitchFamily="34" charset="0"/>
              </a:rPr>
              <a:t>Each user will have access to 10 TB of </a:t>
            </a:r>
            <a:r>
              <a:rPr lang="en-US" sz="2400" b="1" dirty="0">
                <a:latin typeface="Arial" panose="020B0604020202020204" pitchFamily="34" charset="0"/>
                <a:cs typeface="Arial" panose="020B0604020202020204" pitchFamily="34" charset="0"/>
              </a:rPr>
              <a:t>temporary</a:t>
            </a:r>
            <a:r>
              <a:rPr lang="en-US" sz="2400" dirty="0">
                <a:latin typeface="Arial" panose="020B0604020202020204" pitchFamily="34" charset="0"/>
                <a:cs typeface="Arial" panose="020B0604020202020204" pitchFamily="34" charset="0"/>
              </a:rPr>
              <a:t> storage.</a:t>
            </a:r>
          </a:p>
          <a:p>
            <a:pPr marL="0" indent="0">
              <a:buNone/>
            </a:pPr>
            <a:endParaRPr lang="en-US" sz="2400" dirty="0">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rPr>
              <a:t>It is located in a subdirectory under </a:t>
            </a:r>
            <a:r>
              <a:rPr lang="en-US" sz="2000" dirty="0">
                <a:latin typeface="Courier New" panose="02070309020205020404" pitchFamily="49" charset="0"/>
                <a:cs typeface="Courier New" panose="02070309020205020404" pitchFamily="49" charset="0"/>
              </a:rPr>
              <a:t>/scratch</a:t>
            </a:r>
            <a:r>
              <a:rPr lang="en-US" sz="2000" dirty="0">
                <a:latin typeface="Arial" panose="020B0604020202020204" pitchFamily="34" charset="0"/>
                <a:cs typeface="Arial" panose="020B0604020202020204" pitchFamily="34" charset="0"/>
              </a:rPr>
              <a:t>, and named with your </a:t>
            </a:r>
            <a:r>
              <a:rPr lang="en-US" sz="2000" dirty="0" err="1">
                <a:latin typeface="Arial" panose="020B0604020202020204" pitchFamily="34" charset="0"/>
                <a:cs typeface="Arial" panose="020B0604020202020204" pitchFamily="34" charset="0"/>
              </a:rPr>
              <a:t>userID</a:t>
            </a:r>
            <a:endParaRPr lang="en-US" sz="2000" dirty="0">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rPr>
              <a:t>e.g.,  </a:t>
            </a:r>
            <a:r>
              <a:rPr lang="en-US" sz="2000" dirty="0">
                <a:latin typeface="Courier New" panose="02070309020205020404" pitchFamily="49" charset="0"/>
                <a:cs typeface="Courier New" panose="02070309020205020404" pitchFamily="49" charset="0"/>
              </a:rPr>
              <a:t>/scratch/gka6a</a:t>
            </a:r>
          </a:p>
          <a:p>
            <a:pPr lvl="1"/>
            <a:r>
              <a:rPr lang="en-US" sz="2000" dirty="0">
                <a:latin typeface="Arial" panose="020B0604020202020204" pitchFamily="34" charset="0"/>
                <a:cs typeface="Arial" panose="020B0604020202020204" pitchFamily="34" charset="0"/>
              </a:rPr>
              <a:t>You are limited to 350,000 files in your scratch directory</a:t>
            </a:r>
            <a:r>
              <a:rPr lang="en-US" sz="2000" dirty="0">
                <a:cs typeface="Courier New" panose="02070309020205020404" pitchFamily="49" charset="0"/>
              </a:rPr>
              <a:t>. </a:t>
            </a:r>
          </a:p>
          <a:p>
            <a:pPr lvl="1"/>
            <a:r>
              <a:rPr lang="en-US" sz="2000" dirty="0">
                <a:cs typeface="Courier New" panose="02070309020205020404" pitchFamily="49" charset="0"/>
              </a:rPr>
              <a:t>The /scratch directory is for personal use and is not shareable with other users.</a:t>
            </a:r>
          </a:p>
          <a:p>
            <a:pPr lvl="1"/>
            <a:endParaRPr lang="en-US" sz="2000" dirty="0">
              <a:cs typeface="Courier New" panose="02070309020205020404" pitchFamily="49" charset="0"/>
            </a:endParaRPr>
          </a:p>
          <a:p>
            <a:pPr lvl="1"/>
            <a:endParaRPr lang="en-US" sz="2000" dirty="0">
              <a:cs typeface="Courier New" panose="02070309020205020404" pitchFamily="49" charset="0"/>
            </a:endParaRPr>
          </a:p>
          <a:p>
            <a:endParaRPr lang="en-US" sz="2400"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p>
          <a:p>
            <a:endParaRPr lang="en-US" dirty="0"/>
          </a:p>
          <a:p>
            <a:endParaRPr lang="en-US" dirty="0"/>
          </a:p>
        </p:txBody>
      </p:sp>
      <p:sp>
        <p:nvSpPr>
          <p:cNvPr id="4" name="TextBox 3"/>
          <p:cNvSpPr txBox="1"/>
          <p:nvPr/>
        </p:nvSpPr>
        <p:spPr>
          <a:xfrm>
            <a:off x="838200" y="5029200"/>
            <a:ext cx="7677150" cy="1015663"/>
          </a:xfrm>
          <a:prstGeom prst="rect">
            <a:avLst/>
          </a:prstGeom>
          <a:noFill/>
          <a:ln>
            <a:solidFill>
              <a:schemeClr val="tx1"/>
            </a:solidFill>
          </a:ln>
        </p:spPr>
        <p:txBody>
          <a:bodyPr wrap="square" rtlCol="0">
            <a:spAutoFit/>
          </a:bodyPr>
          <a:lstStyle/>
          <a:p>
            <a:r>
              <a:rPr lang="en-US" sz="2000" b="1" dirty="0">
                <a:latin typeface="Arial" panose="020B0604020202020204" pitchFamily="34" charset="0"/>
                <a:cs typeface="Arial" panose="020B0604020202020204" pitchFamily="34" charset="0"/>
              </a:rPr>
              <a:t>Important:   </a:t>
            </a:r>
          </a:p>
          <a:p>
            <a:r>
              <a:rPr lang="en-US" sz="2000" dirty="0">
                <a:latin typeface="Arial" panose="020B0604020202020204" pitchFamily="34" charset="0"/>
                <a:cs typeface="Arial" panose="020B0604020202020204" pitchFamily="34" charset="0"/>
              </a:rPr>
              <a:t> /scratch is </a:t>
            </a:r>
            <a:r>
              <a:rPr lang="en-US" sz="2000" b="1" dirty="0">
                <a:solidFill>
                  <a:srgbClr val="FF0000"/>
                </a:solidFill>
                <a:latin typeface="Arial" panose="020B0604020202020204" pitchFamily="34" charset="0"/>
                <a:cs typeface="Arial" panose="020B0604020202020204" pitchFamily="34" charset="0"/>
              </a:rPr>
              <a:t>NOT</a:t>
            </a:r>
            <a:r>
              <a:rPr lang="en-US" sz="2000" dirty="0">
                <a:solidFill>
                  <a:srgbClr val="FF0000"/>
                </a:solidFill>
                <a:latin typeface="Arial" panose="020B0604020202020204" pitchFamily="34" charset="0"/>
                <a:cs typeface="Arial" panose="020B0604020202020204" pitchFamily="34" charset="0"/>
              </a:rPr>
              <a:t> </a:t>
            </a:r>
            <a:r>
              <a:rPr lang="en-US" sz="2000" b="1" dirty="0">
                <a:solidFill>
                  <a:srgbClr val="FF0000"/>
                </a:solidFill>
                <a:latin typeface="Arial" panose="020B0604020202020204" pitchFamily="34" charset="0"/>
                <a:cs typeface="Arial" panose="020B0604020202020204" pitchFamily="34" charset="0"/>
              </a:rPr>
              <a:t>permanent </a:t>
            </a:r>
            <a:r>
              <a:rPr lang="en-US" sz="2000" dirty="0">
                <a:latin typeface="Arial" panose="020B0604020202020204" pitchFamily="34" charset="0"/>
                <a:cs typeface="Arial" panose="020B0604020202020204" pitchFamily="34" charset="0"/>
              </a:rPr>
              <a:t>storage and files that have not been accessed for more than </a:t>
            </a:r>
            <a:r>
              <a:rPr lang="en-US" sz="2000" b="1" dirty="0">
                <a:solidFill>
                  <a:srgbClr val="FF0000"/>
                </a:solidFill>
                <a:latin typeface="Arial" panose="020B0604020202020204" pitchFamily="34" charset="0"/>
                <a:cs typeface="Arial" panose="020B0604020202020204" pitchFamily="34" charset="0"/>
              </a:rPr>
              <a:t>90 days </a:t>
            </a:r>
            <a:r>
              <a:rPr lang="en-US" sz="2000" dirty="0">
                <a:latin typeface="Arial" panose="020B0604020202020204" pitchFamily="34" charset="0"/>
                <a:cs typeface="Arial" panose="020B0604020202020204" pitchFamily="34" charset="0"/>
              </a:rPr>
              <a:t>will be marked for deletion.</a:t>
            </a:r>
          </a:p>
        </p:txBody>
      </p:sp>
    </p:spTree>
    <p:extLst>
      <p:ext uri="{BB962C8B-B14F-4D97-AF65-F5344CB8AC3E}">
        <p14:creationId xmlns:p14="http://schemas.microsoft.com/office/powerpoint/2010/main" val="21939280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Running Jobs from Scratch</a:t>
            </a:r>
          </a:p>
        </p:txBody>
      </p:sp>
      <p:sp>
        <p:nvSpPr>
          <p:cNvPr id="3" name="Content Placeholder 2"/>
          <p:cNvSpPr>
            <a:spLocks noGrp="1"/>
          </p:cNvSpPr>
          <p:nvPr>
            <p:ph sz="quarter" idx="10"/>
          </p:nvPr>
        </p:nvSpPr>
        <p:spPr>
          <a:xfrm>
            <a:off x="706709" y="1524000"/>
            <a:ext cx="7886700" cy="4549775"/>
          </a:xfrm>
        </p:spPr>
        <p:txBody>
          <a:bodyPr>
            <a:normAutofit/>
          </a:bodyPr>
          <a:lstStyle/>
          <a:p>
            <a:r>
              <a:rPr lang="en-US" dirty="0">
                <a:latin typeface="Arial" panose="020B0604020202020204" pitchFamily="34" charset="0"/>
                <a:cs typeface="Arial" panose="020B0604020202020204" pitchFamily="34" charset="0"/>
              </a:rPr>
              <a:t>We recommend that you run your jobs out of your </a:t>
            </a:r>
            <a:r>
              <a:rPr lang="en-US" dirty="0">
                <a:latin typeface="Courier New" panose="02070309020205020404" pitchFamily="49" charset="0"/>
                <a:cs typeface="Courier New" panose="02070309020205020404" pitchFamily="49" charset="0"/>
              </a:rPr>
              <a:t>/scratch </a:t>
            </a:r>
            <a:r>
              <a:rPr lang="en-US" dirty="0">
                <a:latin typeface="Arial" panose="020B0604020202020204" pitchFamily="34" charset="0"/>
                <a:cs typeface="Arial" panose="020B0604020202020204" pitchFamily="34" charset="0"/>
              </a:rPr>
              <a:t>directory for two reasons:</a:t>
            </a:r>
          </a:p>
          <a:p>
            <a:pPr lvl="2">
              <a:buFont typeface="System Font Regular"/>
              <a:buChar char="-"/>
            </a:pPr>
            <a:r>
              <a:rPr lang="en-US" sz="2400" dirty="0">
                <a:latin typeface="Courier New" panose="02070309020205020404" pitchFamily="49" charset="0"/>
                <a:cs typeface="Courier New" panose="02070309020205020404" pitchFamily="49" charset="0"/>
              </a:rPr>
              <a:t>/scratch </a:t>
            </a:r>
            <a:r>
              <a:rPr lang="en-US" sz="2400" dirty="0">
                <a:latin typeface="Arial" panose="020B0604020202020204" pitchFamily="34" charset="0"/>
                <a:cs typeface="Arial" panose="020B0604020202020204" pitchFamily="34" charset="0"/>
              </a:rPr>
              <a:t>is on a </a:t>
            </a:r>
            <a:r>
              <a:rPr lang="en-US" sz="2400" dirty="0" err="1">
                <a:latin typeface="Arial" panose="020B0604020202020204" pitchFamily="34" charset="0"/>
                <a:cs typeface="Arial" panose="020B0604020202020204" pitchFamily="34" charset="0"/>
              </a:rPr>
              <a:t>Lustre</a:t>
            </a:r>
            <a:r>
              <a:rPr lang="en-US" sz="2400" dirty="0">
                <a:latin typeface="Arial" panose="020B0604020202020204" pitchFamily="34" charset="0"/>
                <a:cs typeface="Arial" panose="020B0604020202020204" pitchFamily="34" charset="0"/>
              </a:rPr>
              <a:t> filesystem (a storage system designed specifically for parallel access).</a:t>
            </a:r>
          </a:p>
          <a:p>
            <a:pPr lvl="2">
              <a:buFont typeface="System Font Regular"/>
              <a:buChar char="-"/>
            </a:pPr>
            <a:r>
              <a:rPr lang="en-US" sz="2400" dirty="0">
                <a:latin typeface="Courier New" panose="02070309020205020404" pitchFamily="49" charset="0"/>
                <a:cs typeface="Courier New" panose="02070309020205020404" pitchFamily="49" charset="0"/>
              </a:rPr>
              <a:t>/scratch </a:t>
            </a:r>
            <a:r>
              <a:rPr lang="en-US" sz="2400" dirty="0">
                <a:latin typeface="Arial" panose="020B0604020202020204" pitchFamily="34" charset="0"/>
                <a:cs typeface="Arial" panose="020B0604020202020204" pitchFamily="34" charset="0"/>
              </a:rPr>
              <a:t>is connected to the compute nodes with </a:t>
            </a:r>
            <a:r>
              <a:rPr lang="en-US" sz="2400" dirty="0" err="1">
                <a:latin typeface="Arial" panose="020B0604020202020204" pitchFamily="34" charset="0"/>
                <a:cs typeface="Arial" panose="020B0604020202020204" pitchFamily="34" charset="0"/>
              </a:rPr>
              <a:t>Infiniband</a:t>
            </a:r>
            <a:r>
              <a:rPr lang="en-US" sz="2400" dirty="0">
                <a:latin typeface="Arial" panose="020B0604020202020204" pitchFamily="34" charset="0"/>
                <a:cs typeface="Arial" panose="020B0604020202020204" pitchFamily="34" charset="0"/>
              </a:rPr>
              <a:t> (a very fast network connection).</a:t>
            </a:r>
            <a:r>
              <a:rPr lang="en-US" sz="1800" dirty="0">
                <a:latin typeface="Arial" panose="020B0604020202020204" pitchFamily="34" charset="0"/>
                <a:cs typeface="Arial" panose="020B0604020202020204" pitchFamily="34" charset="0"/>
              </a:rPr>
              <a:t> </a:t>
            </a:r>
          </a:p>
          <a:p>
            <a:pPr marL="285750" indent="-285750"/>
            <a:endParaRPr lang="en-US" sz="2400" dirty="0"/>
          </a:p>
          <a:p>
            <a:pPr lvl="2"/>
            <a:endParaRPr lang="en-US" dirty="0"/>
          </a:p>
          <a:p>
            <a:pPr marL="548640" lvl="2" indent="0">
              <a:buNone/>
            </a:pPr>
            <a:endParaRPr lang="en-US" dirty="0"/>
          </a:p>
          <a:p>
            <a:pPr marL="548640" lvl="2" indent="0">
              <a:buNone/>
            </a:pPr>
            <a:endParaRPr lang="en-US" dirty="0"/>
          </a:p>
          <a:p>
            <a:pPr lvl="1"/>
            <a:endParaRPr lang="en-US" dirty="0"/>
          </a:p>
          <a:p>
            <a:pPr lvl="1"/>
            <a:endParaRPr lang="en-US" dirty="0"/>
          </a:p>
          <a:p>
            <a:pPr lvl="1"/>
            <a:endParaRPr lang="en-US" dirty="0"/>
          </a:p>
          <a:p>
            <a:pPr lvl="1"/>
            <a:endParaRPr lang="en-US" dirty="0"/>
          </a:p>
          <a:p>
            <a:pPr marL="274320" lvl="1" indent="0">
              <a:buNone/>
            </a:pPr>
            <a:endParaRPr lang="en-US" dirty="0"/>
          </a:p>
          <a:p>
            <a:pPr lvl="1"/>
            <a:endParaRPr lang="en-US" dirty="0"/>
          </a:p>
        </p:txBody>
      </p:sp>
      <p:sp>
        <p:nvSpPr>
          <p:cNvPr id="7" name="Folded Corner 6"/>
          <p:cNvSpPr/>
          <p:nvPr/>
        </p:nvSpPr>
        <p:spPr>
          <a:xfrm>
            <a:off x="536330" y="4648200"/>
            <a:ext cx="8273562" cy="1673470"/>
          </a:xfrm>
          <a:prstGeom prst="foldedCorner">
            <a:avLst>
              <a:gd name="adj" fmla="val 0"/>
            </a:avLst>
          </a:prstGeom>
          <a:no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285750" indent="-285750"/>
            <a:endParaRPr lang="en-US" sz="2400" dirty="0"/>
          </a:p>
          <a:p>
            <a:pPr marL="285750" indent="-285750"/>
            <a:r>
              <a:rPr lang="en-US" sz="2000" dirty="0">
                <a:latin typeface="Arial" panose="020B0604020202020204" pitchFamily="34" charset="0"/>
                <a:cs typeface="Arial" panose="020B0604020202020204" pitchFamily="34" charset="0"/>
              </a:rPr>
              <a:t>We also recommend that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dirty="0">
                <a:solidFill>
                  <a:srgbClr val="FF0000"/>
                </a:solidFill>
                <a:latin typeface="Arial" panose="020B0604020202020204" pitchFamily="34" charset="0"/>
                <a:cs typeface="Arial" panose="020B0604020202020204" pitchFamily="34" charset="0"/>
              </a:rPr>
              <a:t>keep copies </a:t>
            </a:r>
            <a:r>
              <a:rPr lang="en-US" dirty="0">
                <a:latin typeface="Arial" panose="020B0604020202020204" pitchFamily="34" charset="0"/>
                <a:cs typeface="Arial" panose="020B0604020202020204" pitchFamily="34" charset="0"/>
              </a:rPr>
              <a:t>of your programs and data in </a:t>
            </a:r>
            <a:r>
              <a:rPr lang="en-US" dirty="0">
                <a:solidFill>
                  <a:srgbClr val="FF0000"/>
                </a:solidFill>
                <a:latin typeface="Arial" panose="020B0604020202020204" pitchFamily="34" charset="0"/>
                <a:cs typeface="Arial" panose="020B0604020202020204" pitchFamily="34" charset="0"/>
              </a:rPr>
              <a:t>more permanent locations </a:t>
            </a:r>
            <a:r>
              <a:rPr lang="en-US" dirty="0">
                <a:latin typeface="Arial" panose="020B0604020202020204" pitchFamily="34" charset="0"/>
                <a:cs typeface="Arial" panose="020B0604020202020204" pitchFamily="34" charset="0"/>
              </a:rPr>
              <a:t>(e.g., your home directory or leased storage such as /project or /value).</a:t>
            </a:r>
          </a:p>
          <a:p>
            <a:pPr marL="285750" indent="-285750">
              <a:buFont typeface="Arial" panose="020B0604020202020204" pitchFamily="34" charset="0"/>
              <a:buChar char="•"/>
            </a:pPr>
            <a:endParaRPr lang="en-US" sz="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After your jobs finish, you copy the results to more permanent storage).</a:t>
            </a:r>
          </a:p>
          <a:p>
            <a:pPr lvl="2"/>
            <a:endParaRPr lang="en-US" dirty="0"/>
          </a:p>
          <a:p>
            <a:pPr marL="548640" lvl="2" indent="0">
              <a:buNone/>
            </a:pPr>
            <a:endParaRPr lang="en-US" dirty="0"/>
          </a:p>
        </p:txBody>
      </p:sp>
    </p:spTree>
    <p:extLst>
      <p:ext uri="{BB962C8B-B14F-4D97-AF65-F5344CB8AC3E}">
        <p14:creationId xmlns:p14="http://schemas.microsoft.com/office/powerpoint/2010/main" val="35650427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Modules Environment</a:t>
            </a:r>
          </a:p>
        </p:txBody>
      </p:sp>
      <p:sp>
        <p:nvSpPr>
          <p:cNvPr id="3" name="Content Placeholder 2"/>
          <p:cNvSpPr>
            <a:spLocks noGrp="1"/>
          </p:cNvSpPr>
          <p:nvPr>
            <p:ph idx="1"/>
          </p:nvPr>
        </p:nvSpPr>
        <p:spPr>
          <a:xfrm>
            <a:off x="457199" y="1825625"/>
            <a:ext cx="8236905" cy="4351338"/>
          </a:xfrm>
        </p:spPr>
        <p:txBody>
          <a:bodyPr>
            <a:normAutofit/>
          </a:bodyPr>
          <a:lstStyle/>
          <a:p>
            <a:r>
              <a:rPr lang="en-US" sz="2400" dirty="0">
                <a:latin typeface="Arial" panose="020B0604020202020204" pitchFamily="34" charset="0"/>
                <a:cs typeface="Arial" panose="020B0604020202020204" pitchFamily="34" charset="0"/>
              </a:rPr>
              <a:t>Not strictly a part of Unix</a:t>
            </a:r>
          </a:p>
          <a:p>
            <a:r>
              <a:rPr lang="en-US" sz="2400" dirty="0">
                <a:latin typeface="Arial" panose="020B0604020202020204" pitchFamily="34" charset="0"/>
                <a:cs typeface="Arial" panose="020B0604020202020204" pitchFamily="34" charset="0"/>
              </a:rPr>
              <a:t>Widely used by many HPC sites, including ours.</a:t>
            </a:r>
          </a:p>
          <a:p>
            <a:r>
              <a:rPr lang="en-US" sz="2400" dirty="0">
                <a:latin typeface="Arial" panose="020B0604020202020204" pitchFamily="34" charset="0"/>
                <a:cs typeface="Arial" panose="020B0604020202020204" pitchFamily="34" charset="0"/>
              </a:rPr>
              <a:t>Enables the user to set complex paths, environment variables, and so forth, by loading a module (running a script).</a:t>
            </a:r>
          </a:p>
          <a:p>
            <a:r>
              <a:rPr lang="en-US" sz="2400" dirty="0">
                <a:latin typeface="Arial" panose="020B0604020202020204" pitchFamily="34" charset="0"/>
                <a:cs typeface="Arial" panose="020B0604020202020204" pitchFamily="34" charset="0"/>
              </a:rPr>
              <a:t>The environment is set up automatically when you log in.</a:t>
            </a:r>
          </a:p>
          <a:p>
            <a:r>
              <a:rPr lang="en-US" sz="2400" dirty="0">
                <a:latin typeface="Arial" panose="020B0604020202020204" pitchFamily="34" charset="0"/>
                <a:cs typeface="Arial" panose="020B0604020202020204" pitchFamily="34" charset="0"/>
              </a:rPr>
              <a:t>Modules loaded only affect the shell in which the command is run.</a:t>
            </a:r>
          </a:p>
          <a:p>
            <a:r>
              <a:rPr lang="en-US" sz="2400" dirty="0">
                <a:latin typeface="Arial" panose="020B0604020202020204" pitchFamily="34" charset="0"/>
                <a:cs typeface="Arial" panose="020B0604020202020204" pitchFamily="34" charset="0"/>
              </a:rPr>
              <a:t>Modules required for a job must be loaded in the batch job script.</a:t>
            </a:r>
          </a:p>
        </p:txBody>
      </p:sp>
    </p:spTree>
    <p:extLst>
      <p:ext uri="{BB962C8B-B14F-4D97-AF65-F5344CB8AC3E}">
        <p14:creationId xmlns:p14="http://schemas.microsoft.com/office/powerpoint/2010/main" val="8545118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 Commands</a:t>
            </a:r>
          </a:p>
        </p:txBody>
      </p:sp>
      <p:sp>
        <p:nvSpPr>
          <p:cNvPr id="3" name="Content Placeholder 2"/>
          <p:cNvSpPr>
            <a:spLocks noGrp="1"/>
          </p:cNvSpPr>
          <p:nvPr>
            <p:ph idx="1"/>
          </p:nvPr>
        </p:nvSpPr>
        <p:spPr>
          <a:xfrm>
            <a:off x="457200" y="1447800"/>
            <a:ext cx="8229599" cy="4953000"/>
          </a:xfrm>
        </p:spPr>
        <p:txBody>
          <a:bodyPr>
            <a:normAutofit/>
          </a:bodyPr>
          <a:lstStyle/>
          <a:p>
            <a:r>
              <a:rPr lang="en-US" sz="1600" dirty="0">
                <a:latin typeface="Courier New" panose="02070309020205020404" pitchFamily="49" charset="0"/>
                <a:cs typeface="Courier New" panose="02070309020205020404" pitchFamily="49" charset="0"/>
              </a:rPr>
              <a:t>module spider</a:t>
            </a:r>
          </a:p>
          <a:p>
            <a:pPr lvl="1">
              <a:buFont typeface="System Font Regular"/>
              <a:buChar char="-"/>
            </a:pPr>
            <a:r>
              <a:rPr lang="en-US" sz="1400" dirty="0">
                <a:latin typeface="Arial" panose="020B0604020202020204" pitchFamily="34" charset="0"/>
                <a:cs typeface="Arial" panose="020B0604020202020204" pitchFamily="34" charset="0"/>
              </a:rPr>
              <a:t>List all available packages (may be a lot!)</a:t>
            </a:r>
          </a:p>
          <a:p>
            <a:r>
              <a:rPr lang="en-US" sz="1600" dirty="0">
                <a:latin typeface="Courier New" panose="02070309020205020404" pitchFamily="49" charset="0"/>
                <a:cs typeface="Courier New" panose="02070309020205020404" pitchFamily="49" charset="0"/>
              </a:rPr>
              <a:t>module spider &lt;package&gt;</a:t>
            </a:r>
          </a:p>
          <a:p>
            <a:pPr lvl="1">
              <a:buFont typeface="System Font Regular"/>
              <a:buChar char="-"/>
            </a:pPr>
            <a:r>
              <a:rPr lang="en-US" sz="1400" dirty="0">
                <a:latin typeface="Arial" panose="020B0604020202020204" pitchFamily="34" charset="0"/>
                <a:cs typeface="Arial" panose="020B0604020202020204" pitchFamily="34" charset="0"/>
              </a:rPr>
              <a:t>List all versions of &lt;package&gt;, if any</a:t>
            </a:r>
          </a:p>
          <a:p>
            <a:r>
              <a:rPr lang="en-US" sz="1600" dirty="0">
                <a:latin typeface="Courier New" panose="02070309020205020404" pitchFamily="49" charset="0"/>
                <a:cs typeface="Courier New" panose="02070309020205020404" pitchFamily="49" charset="0"/>
              </a:rPr>
              <a:t>module spider &lt;package&gt;/&lt;version&gt;</a:t>
            </a:r>
          </a:p>
          <a:p>
            <a:pPr lvl="1">
              <a:buFont typeface="System Font Regular"/>
              <a:buChar char="-"/>
            </a:pPr>
            <a:r>
              <a:rPr lang="en-US" sz="1400" dirty="0">
                <a:latin typeface="Arial" panose="020B0604020202020204" pitchFamily="34" charset="0"/>
                <a:cs typeface="Arial" panose="020B0604020202020204" pitchFamily="34" charset="0"/>
              </a:rPr>
              <a:t>Describes how to load &lt;package&gt;/&lt;version&gt;.  There may be prerequisite modules.</a:t>
            </a:r>
          </a:p>
          <a:p>
            <a:r>
              <a:rPr lang="en-US" sz="1600" dirty="0">
                <a:latin typeface="Courier New" panose="02070309020205020404" pitchFamily="49" charset="0"/>
                <a:cs typeface="Courier New" panose="02070309020205020404" pitchFamily="49" charset="0"/>
              </a:rPr>
              <a:t>module list</a:t>
            </a:r>
          </a:p>
          <a:p>
            <a:pPr lvl="1">
              <a:buFont typeface="System Font Regular"/>
              <a:buChar char="-"/>
            </a:pPr>
            <a:r>
              <a:rPr lang="en-US" sz="1400" dirty="0">
                <a:latin typeface="Arial" panose="020B0604020202020204" pitchFamily="34" charset="0"/>
                <a:cs typeface="Arial" panose="020B0604020202020204" pitchFamily="34" charset="0"/>
              </a:rPr>
              <a:t>List modules loaded in current shell</a:t>
            </a:r>
          </a:p>
          <a:p>
            <a:r>
              <a:rPr lang="en-US" sz="1600" dirty="0">
                <a:latin typeface="Courier New" panose="02070309020205020404" pitchFamily="49" charset="0"/>
                <a:cs typeface="Courier New" panose="02070309020205020404" pitchFamily="49" charset="0"/>
              </a:rPr>
              <a:t>module load &lt;package&gt;/[&lt;version&gt;]</a:t>
            </a:r>
          </a:p>
          <a:p>
            <a:pPr lvl="1">
              <a:buFont typeface="System Font Regular"/>
              <a:buChar char="-"/>
            </a:pPr>
            <a:r>
              <a:rPr lang="en-US" sz="1400" dirty="0">
                <a:latin typeface="Arial" panose="020B0604020202020204" pitchFamily="34" charset="0"/>
                <a:cs typeface="Arial" panose="020B0604020202020204" pitchFamily="34" charset="0"/>
              </a:rPr>
              <a:t>Load the module for (optionally) &lt;version&gt; of &lt;package&gt;</a:t>
            </a:r>
          </a:p>
          <a:p>
            <a:r>
              <a:rPr lang="en-US" sz="1600" dirty="0">
                <a:latin typeface="Courier New" panose="02070309020205020404" pitchFamily="49" charset="0"/>
                <a:cs typeface="Courier New" panose="02070309020205020404" pitchFamily="49" charset="0"/>
              </a:rPr>
              <a:t>module unload &lt;package&gt;</a:t>
            </a:r>
          </a:p>
          <a:p>
            <a:pPr lvl="1">
              <a:buFont typeface="System Font Regular"/>
              <a:buChar char="-"/>
            </a:pPr>
            <a:r>
              <a:rPr lang="en-US" sz="1400" dirty="0">
                <a:latin typeface="Arial" panose="020B0604020202020204" pitchFamily="34" charset="0"/>
                <a:cs typeface="Arial" panose="020B0604020202020204" pitchFamily="34" charset="0"/>
              </a:rPr>
              <a:t>Delete the changes made by the &lt;package&gt; module</a:t>
            </a:r>
          </a:p>
          <a:p>
            <a:r>
              <a:rPr lang="en-US" sz="1600" dirty="0">
                <a:latin typeface="Courier New" panose="02070309020205020404" pitchFamily="49" charset="0"/>
                <a:cs typeface="Courier New" panose="02070309020205020404" pitchFamily="49" charset="0"/>
              </a:rPr>
              <a:t>module purge</a:t>
            </a:r>
          </a:p>
          <a:p>
            <a:pPr lvl="1">
              <a:buFont typeface="System Font Regular"/>
              <a:buChar char="-"/>
            </a:pPr>
            <a:r>
              <a:rPr lang="en-US" sz="1400" dirty="0">
                <a:latin typeface="Arial" panose="020B0604020202020204" pitchFamily="34" charset="0"/>
                <a:cs typeface="Arial" panose="020B0604020202020204" pitchFamily="34" charset="0"/>
              </a:rPr>
              <a:t>Remove all module modifications to the environment</a:t>
            </a:r>
          </a:p>
          <a:p>
            <a:r>
              <a:rPr lang="en-US" sz="1600" dirty="0">
                <a:latin typeface="Courier New" panose="02070309020205020404" pitchFamily="49" charset="0"/>
                <a:cs typeface="Courier New" panose="02070309020205020404" pitchFamily="49" charset="0"/>
              </a:rPr>
              <a:t>module swap &lt;package&gt;/&lt;current&gt; &lt;package&gt;/&lt;</a:t>
            </a:r>
            <a:r>
              <a:rPr lang="en-US" sz="1600" dirty="0" err="1">
                <a:latin typeface="Courier New" panose="02070309020205020404" pitchFamily="49" charset="0"/>
                <a:cs typeface="Courier New" panose="02070309020205020404" pitchFamily="49" charset="0"/>
              </a:rPr>
              <a:t>newver</a:t>
            </a:r>
            <a:r>
              <a:rPr lang="en-US" sz="1600" dirty="0">
                <a:latin typeface="Courier New" panose="02070309020205020404" pitchFamily="49" charset="0"/>
                <a:cs typeface="Courier New" panose="02070309020205020404" pitchFamily="49" charset="0"/>
              </a:rPr>
              <a:t>&gt;</a:t>
            </a:r>
          </a:p>
          <a:p>
            <a:pPr lvl="1">
              <a:buFont typeface="System Font Regular"/>
              <a:buChar char="-"/>
            </a:pPr>
            <a:r>
              <a:rPr lang="en-US" sz="1400" dirty="0">
                <a:latin typeface="Arial" panose="020B0604020202020204" pitchFamily="34" charset="0"/>
                <a:cs typeface="Arial" panose="020B0604020202020204" pitchFamily="34" charset="0"/>
              </a:rPr>
              <a:t>Exchange one version of a package for another</a:t>
            </a:r>
          </a:p>
        </p:txBody>
      </p:sp>
    </p:spTree>
    <p:extLst>
      <p:ext uri="{BB962C8B-B14F-4D97-AF65-F5344CB8AC3E}">
        <p14:creationId xmlns:p14="http://schemas.microsoft.com/office/powerpoint/2010/main" val="28728871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70DBAF90-45CD-E548-9B02-99F38ECCE8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06600" y="304800"/>
            <a:ext cx="5588000" cy="5120226"/>
          </a:xfrm>
          <a:prstGeom prst="rect">
            <a:avLst/>
          </a:prstGeom>
        </p:spPr>
      </p:pic>
      <p:sp>
        <p:nvSpPr>
          <p:cNvPr id="8" name="Rectangle 7">
            <a:extLst>
              <a:ext uri="{FF2B5EF4-FFF2-40B4-BE49-F238E27FC236}">
                <a16:creationId xmlns:a16="http://schemas.microsoft.com/office/drawing/2014/main" id="{868EB40A-AAB0-F648-8CB6-8AC9AD91967E}"/>
              </a:ext>
            </a:extLst>
          </p:cNvPr>
          <p:cNvSpPr/>
          <p:nvPr/>
        </p:nvSpPr>
        <p:spPr>
          <a:xfrm>
            <a:off x="609600" y="5451334"/>
            <a:ext cx="8382000" cy="523220"/>
          </a:xfrm>
          <a:prstGeom prst="rect">
            <a:avLst/>
          </a:prstGeom>
        </p:spPr>
        <p:txBody>
          <a:bodyPr wrap="square">
            <a:spAutoFit/>
          </a:bodyPr>
          <a:lstStyle/>
          <a:p>
            <a:r>
              <a:rPr lang="en-US" sz="2800" b="1" dirty="0">
                <a:hlinkClick r:id="rId4"/>
              </a:rPr>
              <a:t>https://www.rc.virginia.edu/userinfo/rivanna/slurm/</a:t>
            </a:r>
            <a:endParaRPr lang="en-US" sz="2800" b="1" dirty="0"/>
          </a:p>
        </p:txBody>
      </p:sp>
    </p:spTree>
    <p:extLst>
      <p:ext uri="{BB962C8B-B14F-4D97-AF65-F5344CB8AC3E}">
        <p14:creationId xmlns:p14="http://schemas.microsoft.com/office/powerpoint/2010/main" val="29671321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Managers</a:t>
            </a:r>
          </a:p>
        </p:txBody>
      </p:sp>
      <p:sp>
        <p:nvSpPr>
          <p:cNvPr id="3" name="Content Placeholder 2"/>
          <p:cNvSpPr>
            <a:spLocks noGrp="1"/>
          </p:cNvSpPr>
          <p:nvPr>
            <p:ph idx="1"/>
          </p:nvPr>
        </p:nvSpPr>
        <p:spPr>
          <a:xfrm>
            <a:off x="807405" y="1905000"/>
            <a:ext cx="7886700" cy="3889375"/>
          </a:xfrm>
        </p:spPr>
        <p:txBody>
          <a:bodyPr>
            <a:normAutofit/>
          </a:bodyPr>
          <a:lstStyle/>
          <a:p>
            <a:pPr>
              <a:lnSpc>
                <a:spcPct val="100000"/>
              </a:lnSpc>
            </a:pPr>
            <a:r>
              <a:rPr lang="en-US" sz="2400" dirty="0">
                <a:latin typeface="Arial" panose="020B0604020202020204" pitchFamily="34" charset="0"/>
                <a:cs typeface="Arial" panose="020B0604020202020204" pitchFamily="34" charset="0"/>
              </a:rPr>
              <a:t>SLURM (Simple Linux Utility for Resource Management) is a </a:t>
            </a:r>
            <a:r>
              <a:rPr lang="en-US" sz="2400" b="1" dirty="0">
                <a:latin typeface="Arial" panose="020B0604020202020204" pitchFamily="34" charset="0"/>
                <a:cs typeface="Arial" panose="020B0604020202020204" pitchFamily="34" charset="0"/>
              </a:rPr>
              <a:t>resource manager </a:t>
            </a:r>
            <a:r>
              <a:rPr lang="en-US" sz="2400" dirty="0">
                <a:latin typeface="Arial" panose="020B0604020202020204" pitchFamily="34" charset="0"/>
                <a:cs typeface="Arial" panose="020B0604020202020204" pitchFamily="34" charset="0"/>
              </a:rPr>
              <a:t>(RM), also known as a </a:t>
            </a:r>
            <a:r>
              <a:rPr lang="en-US" sz="2400" i="1" dirty="0">
                <a:latin typeface="Arial" panose="020B0604020202020204" pitchFamily="34" charset="0"/>
                <a:cs typeface="Arial" panose="020B0604020202020204" pitchFamily="34" charset="0"/>
              </a:rPr>
              <a:t>queueing system</a:t>
            </a:r>
            <a:r>
              <a:rPr lang="en-US" sz="2400" dirty="0">
                <a:latin typeface="Arial" panose="020B0604020202020204" pitchFamily="34" charset="0"/>
                <a:cs typeface="Arial" panose="020B0604020202020204" pitchFamily="34" charset="0"/>
              </a:rPr>
              <a:t>.</a:t>
            </a:r>
          </a:p>
          <a:p>
            <a:pPr>
              <a:lnSpc>
                <a:spcPct val="100000"/>
              </a:lnSpc>
            </a:pPr>
            <a:r>
              <a:rPr lang="en-US" sz="2400" dirty="0">
                <a:latin typeface="Arial" panose="020B0604020202020204" pitchFamily="34" charset="0"/>
                <a:cs typeface="Arial" panose="020B0604020202020204" pitchFamily="34" charset="0"/>
              </a:rPr>
              <a:t>Resource managers are used to submit jobs to compute nodes from an access point generally called a </a:t>
            </a:r>
            <a:r>
              <a:rPr lang="en-US" sz="2400" i="1" dirty="0">
                <a:latin typeface="Arial" panose="020B0604020202020204" pitchFamily="34" charset="0"/>
                <a:cs typeface="Arial" panose="020B0604020202020204" pitchFamily="34" charset="0"/>
              </a:rPr>
              <a:t>frontend</a:t>
            </a:r>
            <a:r>
              <a:rPr lang="en-US" sz="2400" dirty="0">
                <a:latin typeface="Arial" panose="020B0604020202020204" pitchFamily="34" charset="0"/>
                <a:cs typeface="Arial" panose="020B0604020202020204" pitchFamily="34" charset="0"/>
              </a:rPr>
              <a:t>.</a:t>
            </a:r>
          </a:p>
          <a:p>
            <a:pPr>
              <a:lnSpc>
                <a:spcPct val="100000"/>
              </a:lnSpc>
            </a:pPr>
            <a:r>
              <a:rPr lang="en-US" sz="2400" dirty="0">
                <a:latin typeface="Arial" panose="020B0604020202020204" pitchFamily="34" charset="0"/>
                <a:cs typeface="Arial" panose="020B0604020202020204" pitchFamily="34" charset="0"/>
              </a:rPr>
              <a:t>Frontends are intended for editing, compiling, and very short test runs.  Production jobs go to the compute nodes through the RM.</a:t>
            </a:r>
          </a:p>
        </p:txBody>
      </p:sp>
    </p:spTree>
    <p:extLst>
      <p:ext uri="{BB962C8B-B14F-4D97-AF65-F5344CB8AC3E}">
        <p14:creationId xmlns:p14="http://schemas.microsoft.com/office/powerpoint/2010/main" val="3816168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203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Placeholder 9"/>
          <p:cNvSpPr txBox="1">
            <a:spLocks/>
          </p:cNvSpPr>
          <p:nvPr/>
        </p:nvSpPr>
        <p:spPr>
          <a:xfrm>
            <a:off x="457200" y="1600200"/>
            <a:ext cx="8235950" cy="4648200"/>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lvl="0" indent="-228600" algn="l" fontAlgn="base">
              <a:spcBef>
                <a:spcPts val="600"/>
              </a:spcBef>
              <a:spcAft>
                <a:spcPts val="1200"/>
              </a:spcAft>
              <a:buFontTx/>
              <a:buChar char="•"/>
              <a:defRPr/>
            </a:pPr>
            <a:r>
              <a:rPr lang="en-US" sz="2400" dirty="0">
                <a:solidFill>
                  <a:prstClr val="black"/>
                </a:solidFill>
                <a:latin typeface="Arial"/>
                <a:cs typeface="Arial"/>
              </a:rPr>
              <a:t>Logging into a remote UNIX based system requires a client</a:t>
            </a:r>
          </a:p>
          <a:p>
            <a:pPr marL="228600" lvl="0" indent="-228600" algn="l" fontAlgn="base">
              <a:spcBef>
                <a:spcPts val="600"/>
              </a:spcBef>
              <a:spcAft>
                <a:spcPts val="1200"/>
              </a:spcAft>
              <a:buFontTx/>
              <a:buChar char="•"/>
              <a:defRPr/>
            </a:pPr>
            <a:r>
              <a:rPr lang="en-US" sz="2400" dirty="0">
                <a:solidFill>
                  <a:prstClr val="black"/>
                </a:solidFill>
                <a:latin typeface="Arial"/>
                <a:cs typeface="Arial"/>
              </a:rPr>
              <a:t>Based on the “SSH” or Secure Shell protocol</a:t>
            </a:r>
          </a:p>
          <a:p>
            <a:pPr marL="971550" lvl="1" indent="-228600" fontAlgn="base">
              <a:spcBef>
                <a:spcPts val="600"/>
              </a:spcBef>
              <a:spcAft>
                <a:spcPts val="1200"/>
              </a:spcAft>
              <a:buFontTx/>
              <a:buChar char="•"/>
              <a:defRPr/>
            </a:pPr>
            <a:r>
              <a:rPr lang="en-US" sz="2400" dirty="0">
                <a:solidFill>
                  <a:prstClr val="black"/>
                </a:solidFill>
                <a:latin typeface="Arial"/>
                <a:cs typeface="Arial"/>
              </a:rPr>
              <a:t>Encrypted</a:t>
            </a:r>
          </a:p>
          <a:p>
            <a:pPr marL="971550" lvl="1" indent="-228600" fontAlgn="base">
              <a:spcBef>
                <a:spcPts val="600"/>
              </a:spcBef>
              <a:spcAft>
                <a:spcPts val="1200"/>
              </a:spcAft>
              <a:buFontTx/>
              <a:buChar char="•"/>
              <a:defRPr/>
            </a:pPr>
            <a:r>
              <a:rPr lang="en-US" sz="2400" dirty="0">
                <a:solidFill>
                  <a:prstClr val="black"/>
                </a:solidFill>
                <a:latin typeface="Arial"/>
                <a:cs typeface="Arial"/>
              </a:rPr>
              <a:t>Used on most UNIX systems</a:t>
            </a:r>
          </a:p>
          <a:p>
            <a:pPr marL="971550" lvl="1" indent="-228600" fontAlgn="base">
              <a:spcBef>
                <a:spcPts val="600"/>
              </a:spcBef>
              <a:spcAft>
                <a:spcPts val="1200"/>
              </a:spcAft>
              <a:buFontTx/>
              <a:buChar char="•"/>
              <a:defRPr/>
            </a:pPr>
            <a:r>
              <a:rPr lang="en-US" sz="2400" dirty="0">
                <a:solidFill>
                  <a:prstClr val="black"/>
                </a:solidFill>
                <a:latin typeface="Arial"/>
                <a:cs typeface="Arial"/>
              </a:rPr>
              <a:t>Variety of clients for all platforms</a:t>
            </a:r>
          </a:p>
          <a:p>
            <a:pPr algn="l">
              <a:spcBef>
                <a:spcPts val="600"/>
              </a:spcBef>
              <a:spcAft>
                <a:spcPts val="1200"/>
              </a:spcAft>
              <a:defRPr/>
            </a:pPr>
            <a:endParaRPr lang="en-US" sz="2400" dirty="0">
              <a:solidFill>
                <a:srgbClr val="000000"/>
              </a:solidFill>
              <a:latin typeface="Arial"/>
              <a:cs typeface="Arial"/>
            </a:endParaRPr>
          </a:p>
        </p:txBody>
      </p:sp>
      <p:sp>
        <p:nvSpPr>
          <p:cNvPr id="8" name="Title 1">
            <a:extLst>
              <a:ext uri="{FF2B5EF4-FFF2-40B4-BE49-F238E27FC236}">
                <a16:creationId xmlns:a16="http://schemas.microsoft.com/office/drawing/2014/main" id="{52623543-1800-804A-BD86-E459DE512D19}"/>
              </a:ext>
            </a:extLst>
          </p:cNvPr>
          <p:cNvSpPr>
            <a:spLocks noGrp="1"/>
          </p:cNvSpPr>
          <p:nvPr>
            <p:ph type="title"/>
          </p:nvPr>
        </p:nvSpPr>
        <p:spPr>
          <a:xfrm>
            <a:off x="780191" y="309334"/>
            <a:ext cx="7886700" cy="1325563"/>
          </a:xfrm>
        </p:spPr>
        <p:txBody>
          <a:bodyPr>
            <a:normAutofit/>
          </a:bodyPr>
          <a:lstStyle/>
          <a:p>
            <a:r>
              <a:rPr lang="en-US" sz="4000" dirty="0">
                <a:solidFill>
                  <a:schemeClr val="accent1">
                    <a:lumMod val="50000"/>
                  </a:schemeClr>
                </a:solidFill>
              </a:rPr>
              <a:t>LOGGING IN</a:t>
            </a:r>
          </a:p>
        </p:txBody>
      </p:sp>
      <p:pic>
        <p:nvPicPr>
          <p:cNvPr id="7" name="Picture 6" descr="A close up of a screen&#10;&#10;Description automatically generated">
            <a:extLst>
              <a:ext uri="{FF2B5EF4-FFF2-40B4-BE49-F238E27FC236}">
                <a16:creationId xmlns:a16="http://schemas.microsoft.com/office/drawing/2014/main" id="{67988CF1-A7BF-534A-A7E7-F42FB03920E9}"/>
              </a:ext>
            </a:extLst>
          </p:cNvPr>
          <p:cNvPicPr>
            <a:picLocks noChangeAspect="1"/>
          </p:cNvPicPr>
          <p:nvPr/>
        </p:nvPicPr>
        <p:blipFill rotWithShape="1">
          <a:blip r:embed="rId2">
            <a:extLst>
              <a:ext uri="{28A0092B-C50C-407E-A947-70E740481C1C}">
                <a14:useLocalDpi xmlns:a14="http://schemas.microsoft.com/office/drawing/2010/main" val="0"/>
              </a:ext>
            </a:extLst>
          </a:blip>
          <a:srcRect t="3776" r="5264" b="2475"/>
          <a:stretch/>
        </p:blipFill>
        <p:spPr>
          <a:xfrm>
            <a:off x="6705600" y="3810000"/>
            <a:ext cx="1371600" cy="1143000"/>
          </a:xfrm>
          <a:prstGeom prst="rect">
            <a:avLst/>
          </a:prstGeom>
        </p:spPr>
      </p:pic>
    </p:spTree>
    <p:extLst>
      <p:ext uri="{BB962C8B-B14F-4D97-AF65-F5344CB8AC3E}">
        <p14:creationId xmlns:p14="http://schemas.microsoft.com/office/powerpoint/2010/main" val="39740999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Requests</a:t>
            </a:r>
          </a:p>
        </p:txBody>
      </p:sp>
      <p:sp>
        <p:nvSpPr>
          <p:cNvPr id="3" name="Content Placeholder 2"/>
          <p:cNvSpPr>
            <a:spLocks noGrp="1"/>
          </p:cNvSpPr>
          <p:nvPr>
            <p:ph idx="1"/>
          </p:nvPr>
        </p:nvSpPr>
        <p:spPr>
          <a:xfrm>
            <a:off x="807405" y="1825625"/>
            <a:ext cx="7886700" cy="3889375"/>
          </a:xfrm>
        </p:spPr>
        <p:txBody>
          <a:bodyPr>
            <a:normAutofit/>
          </a:bodyPr>
          <a:lstStyle/>
          <a:p>
            <a:r>
              <a:rPr lang="en-US" sz="2400" dirty="0">
                <a:latin typeface="Arial" panose="020B0604020202020204" pitchFamily="34" charset="0"/>
                <a:cs typeface="Arial" panose="020B0604020202020204" pitchFamily="34" charset="0"/>
              </a:rPr>
              <a:t>A </a:t>
            </a:r>
            <a:r>
              <a:rPr lang="en-US" sz="2400" b="1" dirty="0">
                <a:latin typeface="Arial" panose="020B0604020202020204" pitchFamily="34" charset="0"/>
                <a:cs typeface="Arial" panose="020B0604020202020204" pitchFamily="34" charset="0"/>
              </a:rPr>
              <a:t>job </a:t>
            </a:r>
            <a:r>
              <a:rPr lang="en-US" sz="2400" dirty="0">
                <a:latin typeface="Arial" panose="020B0604020202020204" pitchFamily="34" charset="0"/>
                <a:cs typeface="Arial" panose="020B0604020202020204" pitchFamily="34" charset="0"/>
              </a:rPr>
              <a:t>(aka </a:t>
            </a:r>
            <a:r>
              <a:rPr lang="en-US" sz="2400" b="1" dirty="0">
                <a:latin typeface="Arial" panose="020B0604020202020204" pitchFamily="34" charset="0"/>
                <a:cs typeface="Arial" panose="020B0604020202020204" pitchFamily="34" charset="0"/>
              </a:rPr>
              <a:t>batch job</a:t>
            </a:r>
            <a:r>
              <a:rPr lang="en-US" sz="2400" dirty="0">
                <a:latin typeface="Arial" panose="020B0604020202020204" pitchFamily="34" charset="0"/>
                <a:cs typeface="Arial" panose="020B0604020202020204" pitchFamily="34" charset="0"/>
              </a:rPr>
              <a:t>) is described through a special form of shell script which contains directives to the RM to request resources.</a:t>
            </a:r>
          </a:p>
          <a:p>
            <a:r>
              <a:rPr lang="en-US" sz="2400" dirty="0">
                <a:latin typeface="Arial" panose="020B0604020202020204" pitchFamily="34" charset="0"/>
                <a:cs typeface="Arial" panose="020B0604020202020204" pitchFamily="34" charset="0"/>
              </a:rPr>
              <a:t>Directives are </a:t>
            </a:r>
            <a:r>
              <a:rPr lang="en-US" sz="2400" dirty="0" err="1">
                <a:latin typeface="Arial" panose="020B0604020202020204" pitchFamily="34" charset="0"/>
                <a:cs typeface="Arial" panose="020B0604020202020204" pitchFamily="34" charset="0"/>
              </a:rPr>
              <a:t>pseudocomments</a:t>
            </a:r>
            <a:r>
              <a:rPr lang="en-US" sz="2400" dirty="0">
                <a:latin typeface="Arial" panose="020B0604020202020204" pitchFamily="34" charset="0"/>
                <a:cs typeface="Arial" panose="020B0604020202020204" pitchFamily="34" charset="0"/>
              </a:rPr>
              <a:t> that take a particular form. They are read by the RM to determine the resource requirement.  The job is then placed into the queue.</a:t>
            </a:r>
          </a:p>
          <a:p>
            <a:r>
              <a:rPr lang="en-US" sz="2400" dirty="0">
                <a:latin typeface="Arial" panose="020B0604020202020204" pitchFamily="34" charset="0"/>
                <a:cs typeface="Arial" panose="020B0604020202020204" pitchFamily="34" charset="0"/>
              </a:rPr>
              <a:t>Once a resource becomes available the job is started on a master compute node.  The master runs the job script, treating the directives as comments.</a:t>
            </a:r>
          </a:p>
        </p:txBody>
      </p:sp>
    </p:spTree>
    <p:extLst>
      <p:ext uri="{BB962C8B-B14F-4D97-AF65-F5344CB8AC3E}">
        <p14:creationId xmlns:p14="http://schemas.microsoft.com/office/powerpoint/2010/main" val="2024940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SLURM Resource Requests</a:t>
            </a:r>
          </a:p>
        </p:txBody>
      </p:sp>
      <p:sp>
        <p:nvSpPr>
          <p:cNvPr id="3" name="Content Placeholder 2"/>
          <p:cNvSpPr>
            <a:spLocks noGrp="1"/>
          </p:cNvSpPr>
          <p:nvPr>
            <p:ph idx="1"/>
          </p:nvPr>
        </p:nvSpPr>
        <p:spPr>
          <a:xfrm>
            <a:off x="628650" y="1371600"/>
            <a:ext cx="7886700" cy="533400"/>
          </a:xfrm>
        </p:spPr>
        <p:txBody>
          <a:bodyPr>
            <a:normAutofit lnSpcReduction="10000"/>
          </a:bodyPr>
          <a:lstStyle/>
          <a:p>
            <a:pPr marL="0" indent="0">
              <a:buNone/>
            </a:pPr>
            <a:r>
              <a:rPr lang="en-US" sz="1800" dirty="0">
                <a:latin typeface="Arial" panose="020B0604020202020204" pitchFamily="34" charset="0"/>
                <a:cs typeface="Arial" panose="020B0604020202020204" pitchFamily="34" charset="0"/>
              </a:rPr>
              <a:t>SLURM refers to queues as </a:t>
            </a:r>
            <a:r>
              <a:rPr lang="en-US" sz="1800" b="1" dirty="0">
                <a:latin typeface="Arial" panose="020B0604020202020204" pitchFamily="34" charset="0"/>
                <a:cs typeface="Arial" panose="020B0604020202020204" pitchFamily="34" charset="0"/>
              </a:rPr>
              <a:t>partitions</a:t>
            </a:r>
            <a:r>
              <a:rPr lang="en-US" sz="1800" dirty="0">
                <a:latin typeface="Arial" panose="020B0604020202020204" pitchFamily="34" charset="0"/>
                <a:cs typeface="Arial" panose="020B0604020202020204" pitchFamily="34" charset="0"/>
              </a:rPr>
              <a:t>.  We do not have a default partition; each job must request one explicitly.</a:t>
            </a:r>
          </a:p>
        </p:txBody>
      </p:sp>
      <p:graphicFrame>
        <p:nvGraphicFramePr>
          <p:cNvPr id="5" name="Table 4">
            <a:extLst>
              <a:ext uri="{FF2B5EF4-FFF2-40B4-BE49-F238E27FC236}">
                <a16:creationId xmlns:a16="http://schemas.microsoft.com/office/drawing/2014/main" id="{A7651BEC-B11C-9944-989A-354A107EA907}"/>
              </a:ext>
            </a:extLst>
          </p:cNvPr>
          <p:cNvGraphicFramePr>
            <a:graphicFrameLocks noGrp="1"/>
          </p:cNvGraphicFramePr>
          <p:nvPr>
            <p:extLst>
              <p:ext uri="{D42A27DB-BD31-4B8C-83A1-F6EECF244321}">
                <p14:modId xmlns:p14="http://schemas.microsoft.com/office/powerpoint/2010/main" val="355675817"/>
              </p:ext>
            </p:extLst>
          </p:nvPr>
        </p:nvGraphicFramePr>
        <p:xfrm>
          <a:off x="1097200" y="2133600"/>
          <a:ext cx="6949599" cy="4556277"/>
        </p:xfrm>
        <a:graphic>
          <a:graphicData uri="http://schemas.openxmlformats.org/drawingml/2006/table">
            <a:tbl>
              <a:tblPr firstRow="1" bandRow="1">
                <a:tableStyleId>{F5AB1C69-6EDB-4FF4-983F-18BD219EF322}</a:tableStyleId>
              </a:tblPr>
              <a:tblGrid>
                <a:gridCol w="1255951">
                  <a:extLst>
                    <a:ext uri="{9D8B030D-6E8A-4147-A177-3AD203B41FA5}">
                      <a16:colId xmlns:a16="http://schemas.microsoft.com/office/drawing/2014/main" val="2147616974"/>
                    </a:ext>
                  </a:extLst>
                </a:gridCol>
                <a:gridCol w="2511903">
                  <a:extLst>
                    <a:ext uri="{9D8B030D-6E8A-4147-A177-3AD203B41FA5}">
                      <a16:colId xmlns:a16="http://schemas.microsoft.com/office/drawing/2014/main" val="3268160439"/>
                    </a:ext>
                  </a:extLst>
                </a:gridCol>
                <a:gridCol w="1004762">
                  <a:extLst>
                    <a:ext uri="{9D8B030D-6E8A-4147-A177-3AD203B41FA5}">
                      <a16:colId xmlns:a16="http://schemas.microsoft.com/office/drawing/2014/main" val="4229873854"/>
                    </a:ext>
                  </a:extLst>
                </a:gridCol>
                <a:gridCol w="1172221">
                  <a:extLst>
                    <a:ext uri="{9D8B030D-6E8A-4147-A177-3AD203B41FA5}">
                      <a16:colId xmlns:a16="http://schemas.microsoft.com/office/drawing/2014/main" val="1788981970"/>
                    </a:ext>
                  </a:extLst>
                </a:gridCol>
                <a:gridCol w="1004762">
                  <a:extLst>
                    <a:ext uri="{9D8B030D-6E8A-4147-A177-3AD203B41FA5}">
                      <a16:colId xmlns:a16="http://schemas.microsoft.com/office/drawing/2014/main" val="2396940035"/>
                    </a:ext>
                  </a:extLst>
                </a:gridCol>
              </a:tblGrid>
              <a:tr h="656831">
                <a:tc>
                  <a:txBody>
                    <a:bodyPr/>
                    <a:lstStyle/>
                    <a:p>
                      <a:r>
                        <a:rPr lang="en-US" sz="1600" dirty="0"/>
                        <a:t>Queue</a:t>
                      </a:r>
                      <a:r>
                        <a:rPr lang="en-US" sz="1600" baseline="0" dirty="0"/>
                        <a:t> Name</a:t>
                      </a:r>
                      <a:endParaRPr lang="en-US" sz="1600" dirty="0"/>
                    </a:p>
                  </a:txBody>
                  <a:tcPr>
                    <a:solidFill>
                      <a:srgbClr val="244182"/>
                    </a:solidFill>
                  </a:tcPr>
                </a:tc>
                <a:tc>
                  <a:txBody>
                    <a:bodyPr/>
                    <a:lstStyle/>
                    <a:p>
                      <a:r>
                        <a:rPr lang="en-US" sz="1600" dirty="0"/>
                        <a:t>Purpose</a:t>
                      </a:r>
                    </a:p>
                  </a:txBody>
                  <a:tcPr>
                    <a:solidFill>
                      <a:srgbClr val="244182"/>
                    </a:solidFill>
                  </a:tcPr>
                </a:tc>
                <a:tc>
                  <a:txBody>
                    <a:bodyPr/>
                    <a:lstStyle/>
                    <a:p>
                      <a:r>
                        <a:rPr lang="en-US" sz="1600"/>
                        <a:t>Job Time Limit</a:t>
                      </a:r>
                    </a:p>
                  </a:txBody>
                  <a:tcPr>
                    <a:solidFill>
                      <a:srgbClr val="244182"/>
                    </a:solidFill>
                  </a:tcPr>
                </a:tc>
                <a:tc>
                  <a:txBody>
                    <a:bodyPr/>
                    <a:lstStyle/>
                    <a:p>
                      <a:r>
                        <a:rPr lang="en-US" sz="1600"/>
                        <a:t>Memory / Node</a:t>
                      </a:r>
                    </a:p>
                  </a:txBody>
                  <a:tcPr>
                    <a:solidFill>
                      <a:srgbClr val="244182"/>
                    </a:solidFill>
                  </a:tcPr>
                </a:tc>
                <a:tc>
                  <a:txBody>
                    <a:bodyPr/>
                    <a:lstStyle/>
                    <a:p>
                      <a:r>
                        <a:rPr lang="en-US" sz="1600"/>
                        <a:t>Cores / Node</a:t>
                      </a:r>
                    </a:p>
                  </a:txBody>
                  <a:tcPr>
                    <a:solidFill>
                      <a:srgbClr val="244182"/>
                    </a:solidFill>
                  </a:tcPr>
                </a:tc>
                <a:extLst>
                  <a:ext uri="{0D108BD9-81ED-4DB2-BD59-A6C34878D82A}">
                    <a16:rowId xmlns:a16="http://schemas.microsoft.com/office/drawing/2014/main" val="931932451"/>
                  </a:ext>
                </a:extLst>
              </a:tr>
              <a:tr h="851446">
                <a:tc>
                  <a:txBody>
                    <a:bodyPr/>
                    <a:lstStyle/>
                    <a:p>
                      <a:r>
                        <a:rPr lang="en-US" sz="1600" dirty="0"/>
                        <a:t>standard</a:t>
                      </a:r>
                    </a:p>
                  </a:txBody>
                  <a:tcPr>
                    <a:solidFill>
                      <a:srgbClr val="BBCBE3"/>
                    </a:solidFill>
                  </a:tcPr>
                </a:tc>
                <a:tc>
                  <a:txBody>
                    <a:bodyPr/>
                    <a:lstStyle/>
                    <a:p>
                      <a:r>
                        <a:rPr lang="en-US" sz="1600" dirty="0"/>
                        <a:t>For jobs on a single compute node</a:t>
                      </a:r>
                    </a:p>
                  </a:txBody>
                  <a:tcPr>
                    <a:solidFill>
                      <a:srgbClr val="BBCBE3"/>
                    </a:solidFill>
                  </a:tcPr>
                </a:tc>
                <a:tc>
                  <a:txBody>
                    <a:bodyPr/>
                    <a:lstStyle/>
                    <a:p>
                      <a:r>
                        <a:rPr lang="en-US" sz="1600"/>
                        <a:t>7 days</a:t>
                      </a:r>
                    </a:p>
                  </a:txBody>
                  <a:tcPr>
                    <a:solidFill>
                      <a:srgbClr val="BBCBE3"/>
                    </a:solidFill>
                  </a:tcPr>
                </a:tc>
                <a:tc>
                  <a:txBody>
                    <a:bodyPr/>
                    <a:lstStyle/>
                    <a:p>
                      <a:r>
                        <a:rPr lang="en-US" sz="1600" dirty="0"/>
                        <a:t>256 GB</a:t>
                      </a:r>
                    </a:p>
                    <a:p>
                      <a:r>
                        <a:rPr lang="en-US" sz="1600" dirty="0"/>
                        <a:t>384 GB</a:t>
                      </a:r>
                    </a:p>
                  </a:txBody>
                  <a:tcPr>
                    <a:solidFill>
                      <a:srgbClr val="BBCBE3"/>
                    </a:solidFill>
                  </a:tcPr>
                </a:tc>
                <a:tc>
                  <a:txBody>
                    <a:bodyPr/>
                    <a:lstStyle/>
                    <a:p>
                      <a:r>
                        <a:rPr lang="en-US" sz="1600" dirty="0"/>
                        <a:t>28</a:t>
                      </a:r>
                    </a:p>
                    <a:p>
                      <a:r>
                        <a:rPr lang="en-US" sz="1600" dirty="0"/>
                        <a:t>40</a:t>
                      </a:r>
                    </a:p>
                  </a:txBody>
                  <a:tcPr>
                    <a:solidFill>
                      <a:srgbClr val="BBCBE3"/>
                    </a:solidFill>
                  </a:tcPr>
                </a:tc>
                <a:extLst>
                  <a:ext uri="{0D108BD9-81ED-4DB2-BD59-A6C34878D82A}">
                    <a16:rowId xmlns:a16="http://schemas.microsoft.com/office/drawing/2014/main" val="2963789562"/>
                  </a:ext>
                </a:extLst>
              </a:tr>
              <a:tr h="990327">
                <a:tc>
                  <a:txBody>
                    <a:bodyPr/>
                    <a:lstStyle/>
                    <a:p>
                      <a:r>
                        <a:rPr lang="en-US" sz="1600" dirty="0" err="1"/>
                        <a:t>gpu</a:t>
                      </a:r>
                      <a:endParaRPr lang="en-US" sz="1600" dirty="0"/>
                    </a:p>
                  </a:txBody>
                  <a:tcPr>
                    <a:solidFill>
                      <a:srgbClr val="DCE6F8"/>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For jobs that can</a:t>
                      </a:r>
                      <a:r>
                        <a:rPr lang="en-US" sz="1600" baseline="0" dirty="0"/>
                        <a:t> use general purpose graphical processing units (GPGPUs)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aseline="0" dirty="0"/>
                        <a:t> (K80, P100 and V100)</a:t>
                      </a:r>
                      <a:endParaRPr lang="en-US" sz="1600" dirty="0"/>
                    </a:p>
                  </a:txBody>
                  <a:tcPr>
                    <a:solidFill>
                      <a:srgbClr val="DCE6F8"/>
                    </a:solidFill>
                  </a:tcPr>
                </a:tc>
                <a:tc>
                  <a:txBody>
                    <a:bodyPr/>
                    <a:lstStyle/>
                    <a:p>
                      <a:r>
                        <a:rPr lang="en-US" sz="1600"/>
                        <a:t>3 days</a:t>
                      </a:r>
                    </a:p>
                  </a:txBody>
                  <a:tcPr>
                    <a:solidFill>
                      <a:srgbClr val="DCE6F8"/>
                    </a:solidFill>
                  </a:tcPr>
                </a:tc>
                <a:tc>
                  <a:txBody>
                    <a:bodyPr/>
                    <a:lstStyle/>
                    <a:p>
                      <a:r>
                        <a:rPr lang="en-US" sz="1600"/>
                        <a:t>256 GB</a:t>
                      </a:r>
                    </a:p>
                  </a:txBody>
                  <a:tcPr>
                    <a:solidFill>
                      <a:srgbClr val="DCE6F8"/>
                    </a:solidFill>
                  </a:tcPr>
                </a:tc>
                <a:tc>
                  <a:txBody>
                    <a:bodyPr/>
                    <a:lstStyle/>
                    <a:p>
                      <a:r>
                        <a:rPr lang="en-US" sz="1600"/>
                        <a:t>28</a:t>
                      </a:r>
                    </a:p>
                  </a:txBody>
                  <a:tcPr>
                    <a:solidFill>
                      <a:srgbClr val="DCE6F8"/>
                    </a:solidFill>
                  </a:tcPr>
                </a:tc>
                <a:extLst>
                  <a:ext uri="{0D108BD9-81ED-4DB2-BD59-A6C34878D82A}">
                    <a16:rowId xmlns:a16="http://schemas.microsoft.com/office/drawing/2014/main" val="4199300399"/>
                  </a:ext>
                </a:extLst>
              </a:tr>
              <a:tr h="763967">
                <a:tc>
                  <a:txBody>
                    <a:bodyPr/>
                    <a:lstStyle/>
                    <a:p>
                      <a:r>
                        <a:rPr lang="en-US" sz="1600"/>
                        <a:t>parallel</a:t>
                      </a:r>
                    </a:p>
                  </a:txBody>
                  <a:tcPr>
                    <a:solidFill>
                      <a:srgbClr val="BBCBE3"/>
                    </a:solidFill>
                  </a:tcPr>
                </a:tc>
                <a:tc>
                  <a:txBody>
                    <a:bodyPr/>
                    <a:lstStyle/>
                    <a:p>
                      <a:r>
                        <a:rPr lang="en-US" sz="1600"/>
                        <a:t>For large parallel</a:t>
                      </a:r>
                      <a:r>
                        <a:rPr lang="en-US" sz="1600" baseline="0"/>
                        <a:t> jobs on up to 120 nodes (&lt;= 2400 CPU cores)</a:t>
                      </a:r>
                      <a:endParaRPr lang="en-US" sz="1600"/>
                    </a:p>
                  </a:txBody>
                  <a:tcPr>
                    <a:solidFill>
                      <a:srgbClr val="BBCBE3"/>
                    </a:solidFill>
                  </a:tcPr>
                </a:tc>
                <a:tc>
                  <a:txBody>
                    <a:bodyPr/>
                    <a:lstStyle/>
                    <a:p>
                      <a:r>
                        <a:rPr lang="en-US" sz="1600"/>
                        <a:t>3 days</a:t>
                      </a:r>
                    </a:p>
                  </a:txBody>
                  <a:tcPr>
                    <a:solidFill>
                      <a:srgbClr val="BBCBE3"/>
                    </a:solidFill>
                  </a:tcPr>
                </a:tc>
                <a:tc>
                  <a:txBody>
                    <a:bodyPr/>
                    <a:lstStyle/>
                    <a:p>
                      <a:r>
                        <a:rPr lang="en-US" sz="1600" dirty="0"/>
                        <a:t>128 GB</a:t>
                      </a:r>
                    </a:p>
                  </a:txBody>
                  <a:tcPr>
                    <a:solidFill>
                      <a:srgbClr val="BBCBE3"/>
                    </a:solidFill>
                  </a:tcPr>
                </a:tc>
                <a:tc>
                  <a:txBody>
                    <a:bodyPr/>
                    <a:lstStyle/>
                    <a:p>
                      <a:r>
                        <a:rPr lang="en-US" sz="1600"/>
                        <a:t>20</a:t>
                      </a:r>
                    </a:p>
                    <a:p>
                      <a:endParaRPr lang="en-US" sz="1600"/>
                    </a:p>
                  </a:txBody>
                  <a:tcPr>
                    <a:solidFill>
                      <a:srgbClr val="BBCBE3"/>
                    </a:solidFill>
                  </a:tcPr>
                </a:tc>
                <a:extLst>
                  <a:ext uri="{0D108BD9-81ED-4DB2-BD59-A6C34878D82A}">
                    <a16:rowId xmlns:a16="http://schemas.microsoft.com/office/drawing/2014/main" val="1367468366"/>
                  </a:ext>
                </a:extLst>
              </a:tr>
              <a:tr h="537606">
                <a:tc>
                  <a:txBody>
                    <a:bodyPr/>
                    <a:lstStyle/>
                    <a:p>
                      <a:r>
                        <a:rPr lang="en-US" sz="1600" err="1"/>
                        <a:t>largemem</a:t>
                      </a:r>
                      <a:endParaRPr lang="en-US" sz="1600"/>
                    </a:p>
                  </a:txBody>
                  <a:tcPr>
                    <a:solidFill>
                      <a:srgbClr val="DCE6F8"/>
                    </a:solidFill>
                  </a:tcPr>
                </a:tc>
                <a:tc>
                  <a:txBody>
                    <a:bodyPr/>
                    <a:lstStyle/>
                    <a:p>
                      <a:r>
                        <a:rPr lang="en-US" sz="1600"/>
                        <a:t>For</a:t>
                      </a:r>
                      <a:r>
                        <a:rPr lang="en-US" sz="1600" baseline="0"/>
                        <a:t> memory intensive jobs (&lt;= 16 cores/node)</a:t>
                      </a:r>
                      <a:endParaRPr lang="en-US" sz="1600"/>
                    </a:p>
                  </a:txBody>
                  <a:tcPr>
                    <a:solidFill>
                      <a:srgbClr val="DCE6F8"/>
                    </a:solidFill>
                  </a:tcPr>
                </a:tc>
                <a:tc>
                  <a:txBody>
                    <a:bodyPr/>
                    <a:lstStyle/>
                    <a:p>
                      <a:r>
                        <a:rPr lang="en-US" sz="1600" dirty="0"/>
                        <a:t>4 days</a:t>
                      </a:r>
                    </a:p>
                  </a:txBody>
                  <a:tcPr>
                    <a:solidFill>
                      <a:srgbClr val="DCE6F8"/>
                    </a:solidFill>
                  </a:tcPr>
                </a:tc>
                <a:tc>
                  <a:txBody>
                    <a:bodyPr/>
                    <a:lstStyle/>
                    <a:p>
                      <a:r>
                        <a:rPr lang="en-US" sz="1600" dirty="0"/>
                        <a:t>1 TB</a:t>
                      </a:r>
                    </a:p>
                  </a:txBody>
                  <a:tcPr>
                    <a:solidFill>
                      <a:srgbClr val="DCE6F8"/>
                    </a:solidFill>
                  </a:tcPr>
                </a:tc>
                <a:tc>
                  <a:txBody>
                    <a:bodyPr/>
                    <a:lstStyle/>
                    <a:p>
                      <a:r>
                        <a:rPr lang="en-US" sz="1600"/>
                        <a:t>16</a:t>
                      </a:r>
                    </a:p>
                  </a:txBody>
                  <a:tcPr>
                    <a:solidFill>
                      <a:srgbClr val="DCE6F8"/>
                    </a:solidFill>
                  </a:tcPr>
                </a:tc>
                <a:extLst>
                  <a:ext uri="{0D108BD9-81ED-4DB2-BD59-A6C34878D82A}">
                    <a16:rowId xmlns:a16="http://schemas.microsoft.com/office/drawing/2014/main" val="143132828"/>
                  </a:ext>
                </a:extLst>
              </a:tr>
              <a:tr h="537606">
                <a:tc>
                  <a:txBody>
                    <a:bodyPr/>
                    <a:lstStyle/>
                    <a:p>
                      <a:r>
                        <a:rPr lang="en-US" sz="1600" dirty="0"/>
                        <a:t>dev</a:t>
                      </a:r>
                    </a:p>
                  </a:txBody>
                  <a:tcPr>
                    <a:solidFill>
                      <a:srgbClr val="BBCBE3"/>
                    </a:solidFill>
                  </a:tcPr>
                </a:tc>
                <a:tc>
                  <a:txBody>
                    <a:bodyPr/>
                    <a:lstStyle/>
                    <a:p>
                      <a:r>
                        <a:rPr lang="en-US" sz="1600" dirty="0"/>
                        <a:t>To</a:t>
                      </a:r>
                      <a:r>
                        <a:rPr lang="en-US" sz="1600" baseline="0" dirty="0"/>
                        <a:t> run jobs that are quick tests of code</a:t>
                      </a:r>
                      <a:endParaRPr lang="en-US" sz="1600" dirty="0"/>
                    </a:p>
                  </a:txBody>
                  <a:tcPr>
                    <a:solidFill>
                      <a:srgbClr val="BBCBE3"/>
                    </a:solidFill>
                  </a:tcPr>
                </a:tc>
                <a:tc>
                  <a:txBody>
                    <a:bodyPr/>
                    <a:lstStyle/>
                    <a:p>
                      <a:r>
                        <a:rPr lang="en-US" sz="1600" dirty="0"/>
                        <a:t>1 hour</a:t>
                      </a:r>
                    </a:p>
                  </a:txBody>
                  <a:tcPr>
                    <a:solidFill>
                      <a:srgbClr val="BBCBE3"/>
                    </a:solidFill>
                  </a:tcPr>
                </a:tc>
                <a:tc>
                  <a:txBody>
                    <a:bodyPr/>
                    <a:lstStyle/>
                    <a:p>
                      <a:r>
                        <a:rPr lang="en-US" sz="1600" dirty="0"/>
                        <a:t>128 GB</a:t>
                      </a:r>
                    </a:p>
                  </a:txBody>
                  <a:tcPr>
                    <a:solidFill>
                      <a:srgbClr val="BBCBE3"/>
                    </a:solidFill>
                  </a:tcPr>
                </a:tc>
                <a:tc>
                  <a:txBody>
                    <a:bodyPr/>
                    <a:lstStyle/>
                    <a:p>
                      <a:r>
                        <a:rPr lang="en-US" sz="1600" dirty="0"/>
                        <a:t> 4</a:t>
                      </a:r>
                      <a:r>
                        <a:rPr lang="en-US" sz="1600" baseline="0" dirty="0"/>
                        <a:t> </a:t>
                      </a:r>
                      <a:endParaRPr lang="en-US" sz="1600" dirty="0"/>
                    </a:p>
                  </a:txBody>
                  <a:tcPr>
                    <a:solidFill>
                      <a:srgbClr val="BBCBE3"/>
                    </a:solidFill>
                  </a:tcPr>
                </a:tc>
                <a:extLst>
                  <a:ext uri="{0D108BD9-81ED-4DB2-BD59-A6C34878D82A}">
                    <a16:rowId xmlns:a16="http://schemas.microsoft.com/office/drawing/2014/main" val="591810574"/>
                  </a:ext>
                </a:extLst>
              </a:tr>
            </a:tbl>
          </a:graphicData>
        </a:graphic>
      </p:graphicFrame>
    </p:spTree>
    <p:extLst>
      <p:ext uri="{BB962C8B-B14F-4D97-AF65-F5344CB8AC3E}">
        <p14:creationId xmlns:p14="http://schemas.microsoft.com/office/powerpoint/2010/main" val="18110795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SLURM Resource Requests</a:t>
            </a:r>
          </a:p>
        </p:txBody>
      </p:sp>
      <p:sp>
        <p:nvSpPr>
          <p:cNvPr id="3" name="Content Placeholder 2"/>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Each master process corresponds to a task.</a:t>
            </a:r>
          </a:p>
          <a:p>
            <a:r>
              <a:rPr lang="en-US" dirty="0">
                <a:latin typeface="Arial" panose="020B0604020202020204" pitchFamily="34" charset="0"/>
                <a:cs typeface="Arial" panose="020B0604020202020204" pitchFamily="34" charset="0"/>
              </a:rPr>
              <a:t>By default each task is assigned to one core.</a:t>
            </a:r>
          </a:p>
          <a:p>
            <a:r>
              <a:rPr lang="en-US" dirty="0">
                <a:latin typeface="Arial" panose="020B0604020202020204" pitchFamily="34" charset="0"/>
                <a:cs typeface="Arial" panose="020B0604020202020204" pitchFamily="34" charset="0"/>
              </a:rPr>
              <a:t>Resources are classified as</a:t>
            </a:r>
          </a:p>
          <a:p>
            <a:pPr lvl="1"/>
            <a:r>
              <a:rPr lang="en-US" dirty="0">
                <a:latin typeface="Arial" panose="020B0604020202020204" pitchFamily="34" charset="0"/>
                <a:cs typeface="Arial" panose="020B0604020202020204" pitchFamily="34" charset="0"/>
              </a:rPr>
              <a:t>Core: often called "</a:t>
            </a:r>
            <a:r>
              <a:rPr lang="en-US" dirty="0" err="1">
                <a:latin typeface="Arial" panose="020B0604020202020204" pitchFamily="34" charset="0"/>
                <a:cs typeface="Arial" panose="020B0604020202020204" pitchFamily="34" charset="0"/>
              </a:rPr>
              <a:t>cpu</a:t>
            </a:r>
            <a:r>
              <a:rPr lang="en-US" dirty="0">
                <a:latin typeface="Arial" panose="020B0604020202020204" pitchFamily="34" charset="0"/>
                <a:cs typeface="Arial" panose="020B0604020202020204" pitchFamily="34" charset="0"/>
              </a:rPr>
              <a:t>" in directives but refers to each individual processing core</a:t>
            </a:r>
          </a:p>
          <a:p>
            <a:pPr lvl="1"/>
            <a:r>
              <a:rPr lang="en-US" dirty="0">
                <a:latin typeface="Arial" panose="020B0604020202020204" pitchFamily="34" charset="0"/>
                <a:cs typeface="Arial" panose="020B0604020202020204" pitchFamily="34" charset="0"/>
              </a:rPr>
              <a:t>Node: a separate computing entity containing multiple CPU cores that can share the same memory.</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67462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672" y="310896"/>
            <a:ext cx="7886700" cy="1325563"/>
          </a:xfrm>
        </p:spPr>
        <p:txBody>
          <a:bodyPr/>
          <a:lstStyle/>
          <a:p>
            <a:r>
              <a:rPr lang="en-US" dirty="0"/>
              <a:t>SLURM Resource Requests</a:t>
            </a:r>
          </a:p>
        </p:txBody>
      </p:sp>
      <p:grpSp>
        <p:nvGrpSpPr>
          <p:cNvPr id="84" name="Group 83">
            <a:extLst>
              <a:ext uri="{FF2B5EF4-FFF2-40B4-BE49-F238E27FC236}">
                <a16:creationId xmlns:a16="http://schemas.microsoft.com/office/drawing/2014/main" id="{05B5BBC0-D468-5A42-B611-377A2236A2D0}"/>
              </a:ext>
            </a:extLst>
          </p:cNvPr>
          <p:cNvGrpSpPr/>
          <p:nvPr/>
        </p:nvGrpSpPr>
        <p:grpSpPr>
          <a:xfrm>
            <a:off x="952501" y="1371600"/>
            <a:ext cx="7238999" cy="4876800"/>
            <a:chOff x="990600" y="838200"/>
            <a:chExt cx="7238999" cy="4876800"/>
          </a:xfrm>
        </p:grpSpPr>
        <p:sp>
          <p:nvSpPr>
            <p:cNvPr id="9" name="AutoShape 35">
              <a:extLst>
                <a:ext uri="{FF2B5EF4-FFF2-40B4-BE49-F238E27FC236}">
                  <a16:creationId xmlns:a16="http://schemas.microsoft.com/office/drawing/2014/main" id="{6816AC38-734F-C640-9C49-0E303A56E84B}"/>
                </a:ext>
              </a:extLst>
            </p:cNvPr>
            <p:cNvSpPr>
              <a:spLocks noChangeArrowheads="1"/>
            </p:cNvSpPr>
            <p:nvPr/>
          </p:nvSpPr>
          <p:spPr bwMode="auto">
            <a:xfrm>
              <a:off x="990600" y="838200"/>
              <a:ext cx="7238999" cy="4876800"/>
            </a:xfrm>
            <a:prstGeom prst="roundRect">
              <a:avLst>
                <a:gd name="adj" fmla="val 16667"/>
              </a:avLst>
            </a:prstGeom>
            <a:noFill/>
            <a:ln w="25400">
              <a:solidFill>
                <a:schemeClr val="tx1"/>
              </a:solidFill>
              <a:round/>
              <a:headEnd/>
              <a:tailEnd/>
            </a:ln>
          </p:spPr>
          <p:txBody>
            <a:bodyPr wrap="none"/>
            <a:lstStyle/>
            <a:p>
              <a:endParaRPr lang="en-US" sz="2000" dirty="0">
                <a:latin typeface="Arial"/>
                <a:cs typeface="Arial"/>
              </a:endParaRPr>
            </a:p>
          </p:txBody>
        </p:sp>
        <p:grpSp>
          <p:nvGrpSpPr>
            <p:cNvPr id="10" name="Group 9">
              <a:extLst>
                <a:ext uri="{FF2B5EF4-FFF2-40B4-BE49-F238E27FC236}">
                  <a16:creationId xmlns:a16="http://schemas.microsoft.com/office/drawing/2014/main" id="{A7AEE469-1643-A443-B6CD-FDD7713C1178}"/>
                </a:ext>
              </a:extLst>
            </p:cNvPr>
            <p:cNvGrpSpPr/>
            <p:nvPr/>
          </p:nvGrpSpPr>
          <p:grpSpPr>
            <a:xfrm>
              <a:off x="2057400" y="1448281"/>
              <a:ext cx="2476493" cy="3810298"/>
              <a:chOff x="2985194" y="2041429"/>
              <a:chExt cx="2476493" cy="3810298"/>
            </a:xfrm>
          </p:grpSpPr>
          <p:sp>
            <p:nvSpPr>
              <p:cNvPr id="33" name="AutoShape 46">
                <a:extLst>
                  <a:ext uri="{FF2B5EF4-FFF2-40B4-BE49-F238E27FC236}">
                    <a16:creationId xmlns:a16="http://schemas.microsoft.com/office/drawing/2014/main" id="{8D2AD329-1367-3847-A29A-5ED6ADE6FA77}"/>
                  </a:ext>
                </a:extLst>
              </p:cNvPr>
              <p:cNvSpPr>
                <a:spLocks noChangeArrowheads="1"/>
              </p:cNvSpPr>
              <p:nvPr/>
            </p:nvSpPr>
            <p:spPr bwMode="auto">
              <a:xfrm rot="5400000">
                <a:off x="1702916" y="4022968"/>
                <a:ext cx="2894468" cy="329912"/>
              </a:xfrm>
              <a:prstGeom prst="roundRect">
                <a:avLst>
                  <a:gd name="adj" fmla="val 44394"/>
                </a:avLst>
              </a:prstGeom>
              <a:solidFill>
                <a:schemeClr val="accent1">
                  <a:lumMod val="75000"/>
                </a:schemeClr>
              </a:solidFill>
              <a:ln w="9525">
                <a:solidFill>
                  <a:schemeClr val="accent1">
                    <a:lumMod val="75000"/>
                  </a:schemeClr>
                </a:solidFill>
                <a:round/>
                <a:headEnd/>
                <a:tailEnd/>
              </a:ln>
            </p:spPr>
            <p:txBody>
              <a:bodyPr wrap="none" anchor="ctr"/>
              <a:lstStyle/>
              <a:p>
                <a:pPr algn="ctr"/>
                <a:r>
                  <a:rPr lang="en-US" sz="1600" dirty="0">
                    <a:solidFill>
                      <a:schemeClr val="bg1"/>
                    </a:solidFill>
                    <a:latin typeface="Arial"/>
                    <a:cs typeface="Arial"/>
                  </a:rPr>
                  <a:t>Memory</a:t>
                </a:r>
              </a:p>
            </p:txBody>
          </p:sp>
          <p:grpSp>
            <p:nvGrpSpPr>
              <p:cNvPr id="34" name="Group 56">
                <a:extLst>
                  <a:ext uri="{FF2B5EF4-FFF2-40B4-BE49-F238E27FC236}">
                    <a16:creationId xmlns:a16="http://schemas.microsoft.com/office/drawing/2014/main" id="{658F24D2-FEEB-D448-A1C6-B4A6A4076D18}"/>
                  </a:ext>
                </a:extLst>
              </p:cNvPr>
              <p:cNvGrpSpPr>
                <a:grpSpLocks/>
              </p:cNvGrpSpPr>
              <p:nvPr/>
            </p:nvGrpSpPr>
            <p:grpSpPr bwMode="auto">
              <a:xfrm>
                <a:off x="3479693" y="2041429"/>
                <a:ext cx="1981994" cy="3810298"/>
                <a:chOff x="3017" y="1646"/>
                <a:chExt cx="837" cy="1796"/>
              </a:xfrm>
            </p:grpSpPr>
            <p:sp>
              <p:nvSpPr>
                <p:cNvPr id="37" name="AutoShape 36">
                  <a:extLst>
                    <a:ext uri="{FF2B5EF4-FFF2-40B4-BE49-F238E27FC236}">
                      <a16:creationId xmlns:a16="http://schemas.microsoft.com/office/drawing/2014/main" id="{3CB7B9B7-5232-2449-8F31-540BF8AD1F30}"/>
                    </a:ext>
                  </a:extLst>
                </p:cNvPr>
                <p:cNvSpPr>
                  <a:spLocks noChangeArrowheads="1"/>
                </p:cNvSpPr>
                <p:nvPr/>
              </p:nvSpPr>
              <p:spPr bwMode="auto">
                <a:xfrm>
                  <a:off x="3017" y="1646"/>
                  <a:ext cx="837" cy="1796"/>
                </a:xfrm>
                <a:prstGeom prst="roundRect">
                  <a:avLst>
                    <a:gd name="adj" fmla="val 16667"/>
                  </a:avLst>
                </a:prstGeom>
                <a:solidFill>
                  <a:schemeClr val="bg1"/>
                </a:solidFill>
                <a:ln w="12700">
                  <a:solidFill>
                    <a:schemeClr val="tx1"/>
                  </a:solidFill>
                  <a:round/>
                  <a:headEnd/>
                  <a:tailEnd/>
                </a:ln>
              </p:spPr>
              <p:txBody>
                <a:bodyPr wrap="none"/>
                <a:lstStyle/>
                <a:p>
                  <a:pPr algn="ctr"/>
                  <a:r>
                    <a:rPr lang="en-US" dirty="0">
                      <a:latin typeface="Arial"/>
                      <a:cs typeface="Arial"/>
                    </a:rPr>
                    <a:t>Processor</a:t>
                  </a:r>
                </a:p>
              </p:txBody>
            </p:sp>
            <p:grpSp>
              <p:nvGrpSpPr>
                <p:cNvPr id="38" name="Group 54">
                  <a:extLst>
                    <a:ext uri="{FF2B5EF4-FFF2-40B4-BE49-F238E27FC236}">
                      <a16:creationId xmlns:a16="http://schemas.microsoft.com/office/drawing/2014/main" id="{83CED6DB-D5D7-B647-9F8D-9F1B54DAFE51}"/>
                    </a:ext>
                  </a:extLst>
                </p:cNvPr>
                <p:cNvGrpSpPr>
                  <a:grpSpLocks/>
                </p:cNvGrpSpPr>
                <p:nvPr/>
              </p:nvGrpSpPr>
              <p:grpSpPr bwMode="auto">
                <a:xfrm>
                  <a:off x="3110" y="2302"/>
                  <a:ext cx="669" cy="820"/>
                  <a:chOff x="3110" y="2222"/>
                  <a:chExt cx="669" cy="820"/>
                </a:xfrm>
              </p:grpSpPr>
              <p:grpSp>
                <p:nvGrpSpPr>
                  <p:cNvPr id="39" name="Group 46">
                    <a:extLst>
                      <a:ext uri="{FF2B5EF4-FFF2-40B4-BE49-F238E27FC236}">
                        <a16:creationId xmlns:a16="http://schemas.microsoft.com/office/drawing/2014/main" id="{9A55F5A7-FC4D-2C43-A3D3-033C18E89BE0}"/>
                      </a:ext>
                    </a:extLst>
                  </p:cNvPr>
                  <p:cNvGrpSpPr>
                    <a:grpSpLocks/>
                  </p:cNvGrpSpPr>
                  <p:nvPr/>
                </p:nvGrpSpPr>
                <p:grpSpPr bwMode="auto">
                  <a:xfrm>
                    <a:off x="3110" y="2222"/>
                    <a:ext cx="669" cy="385"/>
                    <a:chOff x="3110" y="2222"/>
                    <a:chExt cx="669" cy="385"/>
                  </a:xfrm>
                </p:grpSpPr>
                <p:grpSp>
                  <p:nvGrpSpPr>
                    <p:cNvPr id="47" name="Group 42">
                      <a:extLst>
                        <a:ext uri="{FF2B5EF4-FFF2-40B4-BE49-F238E27FC236}">
                          <a16:creationId xmlns:a16="http://schemas.microsoft.com/office/drawing/2014/main" id="{B9319999-D0F4-A842-86A2-D908E16BA94F}"/>
                        </a:ext>
                      </a:extLst>
                    </p:cNvPr>
                    <p:cNvGrpSpPr>
                      <a:grpSpLocks/>
                    </p:cNvGrpSpPr>
                    <p:nvPr/>
                  </p:nvGrpSpPr>
                  <p:grpSpPr bwMode="auto">
                    <a:xfrm>
                      <a:off x="3110" y="2222"/>
                      <a:ext cx="669" cy="170"/>
                      <a:chOff x="3110" y="2222"/>
                      <a:chExt cx="669" cy="170"/>
                    </a:xfrm>
                  </p:grpSpPr>
                  <p:sp>
                    <p:nvSpPr>
                      <p:cNvPr id="51" name="AutoShape 39">
                        <a:extLst>
                          <a:ext uri="{FF2B5EF4-FFF2-40B4-BE49-F238E27FC236}">
                            <a16:creationId xmlns:a16="http://schemas.microsoft.com/office/drawing/2014/main" id="{B1CFF3E8-30EC-6F46-B604-D3DC3BFFA5C1}"/>
                          </a:ext>
                        </a:extLst>
                      </p:cNvPr>
                      <p:cNvSpPr>
                        <a:spLocks noChangeArrowheads="1"/>
                      </p:cNvSpPr>
                      <p:nvPr/>
                    </p:nvSpPr>
                    <p:spPr bwMode="auto">
                      <a:xfrm>
                        <a:off x="3110" y="2222"/>
                        <a:ext cx="294" cy="170"/>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dirty="0">
                            <a:solidFill>
                              <a:schemeClr val="bg1"/>
                            </a:solidFill>
                            <a:latin typeface="Arial"/>
                            <a:cs typeface="Arial"/>
                          </a:rPr>
                          <a:t>Core</a:t>
                        </a:r>
                      </a:p>
                    </p:txBody>
                  </p:sp>
                  <p:sp>
                    <p:nvSpPr>
                      <p:cNvPr id="52" name="AutoShape 40">
                        <a:extLst>
                          <a:ext uri="{FF2B5EF4-FFF2-40B4-BE49-F238E27FC236}">
                            <a16:creationId xmlns:a16="http://schemas.microsoft.com/office/drawing/2014/main" id="{1B58116D-13D2-EE40-B7C7-B451194BF1AF}"/>
                          </a:ext>
                        </a:extLst>
                      </p:cNvPr>
                      <p:cNvSpPr>
                        <a:spLocks noChangeArrowheads="1"/>
                      </p:cNvSpPr>
                      <p:nvPr/>
                    </p:nvSpPr>
                    <p:spPr bwMode="auto">
                      <a:xfrm>
                        <a:off x="3485" y="2222"/>
                        <a:ext cx="294" cy="170"/>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dirty="0">
                            <a:solidFill>
                              <a:schemeClr val="bg1"/>
                            </a:solidFill>
                            <a:latin typeface="Arial"/>
                            <a:cs typeface="Arial"/>
                          </a:rPr>
                          <a:t>Core</a:t>
                        </a:r>
                      </a:p>
                    </p:txBody>
                  </p:sp>
                </p:grpSp>
                <p:grpSp>
                  <p:nvGrpSpPr>
                    <p:cNvPr id="48" name="Group 43">
                      <a:extLst>
                        <a:ext uri="{FF2B5EF4-FFF2-40B4-BE49-F238E27FC236}">
                          <a16:creationId xmlns:a16="http://schemas.microsoft.com/office/drawing/2014/main" id="{F3E29126-8DCD-C542-AEC3-6D36A74C6364}"/>
                        </a:ext>
                      </a:extLst>
                    </p:cNvPr>
                    <p:cNvGrpSpPr>
                      <a:grpSpLocks/>
                    </p:cNvGrpSpPr>
                    <p:nvPr/>
                  </p:nvGrpSpPr>
                  <p:grpSpPr bwMode="auto">
                    <a:xfrm>
                      <a:off x="3110" y="2437"/>
                      <a:ext cx="669" cy="170"/>
                      <a:chOff x="3110" y="2181"/>
                      <a:chExt cx="669" cy="170"/>
                    </a:xfrm>
                  </p:grpSpPr>
                  <p:sp>
                    <p:nvSpPr>
                      <p:cNvPr id="49" name="AutoShape 44">
                        <a:extLst>
                          <a:ext uri="{FF2B5EF4-FFF2-40B4-BE49-F238E27FC236}">
                            <a16:creationId xmlns:a16="http://schemas.microsoft.com/office/drawing/2014/main" id="{83CD8ABF-55E0-F741-B8C7-A6B0FAC29076}"/>
                          </a:ext>
                        </a:extLst>
                      </p:cNvPr>
                      <p:cNvSpPr>
                        <a:spLocks noChangeArrowheads="1"/>
                      </p:cNvSpPr>
                      <p:nvPr/>
                    </p:nvSpPr>
                    <p:spPr bwMode="auto">
                      <a:xfrm>
                        <a:off x="3110" y="2181"/>
                        <a:ext cx="294" cy="170"/>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dirty="0">
                            <a:solidFill>
                              <a:schemeClr val="bg1"/>
                            </a:solidFill>
                            <a:latin typeface="Arial"/>
                            <a:cs typeface="Arial"/>
                          </a:rPr>
                          <a:t>Core</a:t>
                        </a:r>
                      </a:p>
                    </p:txBody>
                  </p:sp>
                  <p:sp>
                    <p:nvSpPr>
                      <p:cNvPr id="50" name="AutoShape 45">
                        <a:extLst>
                          <a:ext uri="{FF2B5EF4-FFF2-40B4-BE49-F238E27FC236}">
                            <a16:creationId xmlns:a16="http://schemas.microsoft.com/office/drawing/2014/main" id="{EE28DA6D-8C4B-F44E-B4F4-78E866FAF2EE}"/>
                          </a:ext>
                        </a:extLst>
                      </p:cNvPr>
                      <p:cNvSpPr>
                        <a:spLocks noChangeArrowheads="1"/>
                      </p:cNvSpPr>
                      <p:nvPr/>
                    </p:nvSpPr>
                    <p:spPr bwMode="auto">
                      <a:xfrm>
                        <a:off x="3485" y="2181"/>
                        <a:ext cx="294" cy="170"/>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a:solidFill>
                              <a:schemeClr val="bg1"/>
                            </a:solidFill>
                            <a:latin typeface="Arial"/>
                            <a:cs typeface="Arial"/>
                          </a:rPr>
                          <a:t>Core</a:t>
                        </a:r>
                      </a:p>
                    </p:txBody>
                  </p:sp>
                </p:grpSp>
              </p:grpSp>
              <p:grpSp>
                <p:nvGrpSpPr>
                  <p:cNvPr id="40" name="Group 47">
                    <a:extLst>
                      <a:ext uri="{FF2B5EF4-FFF2-40B4-BE49-F238E27FC236}">
                        <a16:creationId xmlns:a16="http://schemas.microsoft.com/office/drawing/2014/main" id="{D11B4F9A-D9E1-7E42-BCD1-E92CFF16F837}"/>
                      </a:ext>
                    </a:extLst>
                  </p:cNvPr>
                  <p:cNvGrpSpPr>
                    <a:grpSpLocks/>
                  </p:cNvGrpSpPr>
                  <p:nvPr/>
                </p:nvGrpSpPr>
                <p:grpSpPr bwMode="auto">
                  <a:xfrm>
                    <a:off x="3110" y="2653"/>
                    <a:ext cx="669" cy="389"/>
                    <a:chOff x="3110" y="2141"/>
                    <a:chExt cx="669" cy="389"/>
                  </a:xfrm>
                </p:grpSpPr>
                <p:grpSp>
                  <p:nvGrpSpPr>
                    <p:cNvPr id="41" name="Group 48">
                      <a:extLst>
                        <a:ext uri="{FF2B5EF4-FFF2-40B4-BE49-F238E27FC236}">
                          <a16:creationId xmlns:a16="http://schemas.microsoft.com/office/drawing/2014/main" id="{8C28057E-4E88-FE41-9B92-FE6638C8E0C6}"/>
                        </a:ext>
                      </a:extLst>
                    </p:cNvPr>
                    <p:cNvGrpSpPr>
                      <a:grpSpLocks/>
                    </p:cNvGrpSpPr>
                    <p:nvPr/>
                  </p:nvGrpSpPr>
                  <p:grpSpPr bwMode="auto">
                    <a:xfrm>
                      <a:off x="3110" y="2141"/>
                      <a:ext cx="669" cy="170"/>
                      <a:chOff x="3110" y="2141"/>
                      <a:chExt cx="669" cy="170"/>
                    </a:xfrm>
                  </p:grpSpPr>
                  <p:sp>
                    <p:nvSpPr>
                      <p:cNvPr id="45" name="AutoShape 49">
                        <a:extLst>
                          <a:ext uri="{FF2B5EF4-FFF2-40B4-BE49-F238E27FC236}">
                            <a16:creationId xmlns:a16="http://schemas.microsoft.com/office/drawing/2014/main" id="{058CD08C-344C-C740-8E52-E53DBFBB7BB5}"/>
                          </a:ext>
                        </a:extLst>
                      </p:cNvPr>
                      <p:cNvSpPr>
                        <a:spLocks noChangeArrowheads="1"/>
                      </p:cNvSpPr>
                      <p:nvPr/>
                    </p:nvSpPr>
                    <p:spPr bwMode="auto">
                      <a:xfrm>
                        <a:off x="3110" y="2141"/>
                        <a:ext cx="294" cy="170"/>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dirty="0">
                            <a:solidFill>
                              <a:schemeClr val="bg1"/>
                            </a:solidFill>
                            <a:latin typeface="Arial"/>
                            <a:cs typeface="Arial"/>
                          </a:rPr>
                          <a:t>Core</a:t>
                        </a:r>
                      </a:p>
                    </p:txBody>
                  </p:sp>
                  <p:sp>
                    <p:nvSpPr>
                      <p:cNvPr id="46" name="AutoShape 50">
                        <a:extLst>
                          <a:ext uri="{FF2B5EF4-FFF2-40B4-BE49-F238E27FC236}">
                            <a16:creationId xmlns:a16="http://schemas.microsoft.com/office/drawing/2014/main" id="{4C0F290A-10E4-984B-A2C2-4E580EF00034}"/>
                          </a:ext>
                        </a:extLst>
                      </p:cNvPr>
                      <p:cNvSpPr>
                        <a:spLocks noChangeArrowheads="1"/>
                      </p:cNvSpPr>
                      <p:nvPr/>
                    </p:nvSpPr>
                    <p:spPr bwMode="auto">
                      <a:xfrm>
                        <a:off x="3485" y="2141"/>
                        <a:ext cx="294" cy="170"/>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a:solidFill>
                              <a:schemeClr val="bg1"/>
                            </a:solidFill>
                            <a:latin typeface="Arial"/>
                            <a:cs typeface="Arial"/>
                          </a:rPr>
                          <a:t>Core</a:t>
                        </a:r>
                      </a:p>
                    </p:txBody>
                  </p:sp>
                </p:grpSp>
                <p:grpSp>
                  <p:nvGrpSpPr>
                    <p:cNvPr id="42" name="Group 51">
                      <a:extLst>
                        <a:ext uri="{FF2B5EF4-FFF2-40B4-BE49-F238E27FC236}">
                          <a16:creationId xmlns:a16="http://schemas.microsoft.com/office/drawing/2014/main" id="{4DA95A24-F2DD-0E40-AC83-C214C14FF828}"/>
                        </a:ext>
                      </a:extLst>
                    </p:cNvPr>
                    <p:cNvGrpSpPr>
                      <a:grpSpLocks/>
                    </p:cNvGrpSpPr>
                    <p:nvPr/>
                  </p:nvGrpSpPr>
                  <p:grpSpPr bwMode="auto">
                    <a:xfrm>
                      <a:off x="3110" y="2360"/>
                      <a:ext cx="669" cy="170"/>
                      <a:chOff x="3110" y="2104"/>
                      <a:chExt cx="669" cy="170"/>
                    </a:xfrm>
                  </p:grpSpPr>
                  <p:sp>
                    <p:nvSpPr>
                      <p:cNvPr id="43" name="AutoShape 52">
                        <a:extLst>
                          <a:ext uri="{FF2B5EF4-FFF2-40B4-BE49-F238E27FC236}">
                            <a16:creationId xmlns:a16="http://schemas.microsoft.com/office/drawing/2014/main" id="{EACD31CE-ED84-8B4C-8AF3-F85F1D137F8C}"/>
                          </a:ext>
                        </a:extLst>
                      </p:cNvPr>
                      <p:cNvSpPr>
                        <a:spLocks noChangeArrowheads="1"/>
                      </p:cNvSpPr>
                      <p:nvPr/>
                    </p:nvSpPr>
                    <p:spPr bwMode="auto">
                      <a:xfrm>
                        <a:off x="3110" y="2104"/>
                        <a:ext cx="294" cy="170"/>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dirty="0">
                            <a:solidFill>
                              <a:schemeClr val="bg1"/>
                            </a:solidFill>
                            <a:latin typeface="Arial"/>
                            <a:cs typeface="Arial"/>
                          </a:rPr>
                          <a:t>Core</a:t>
                        </a:r>
                      </a:p>
                    </p:txBody>
                  </p:sp>
                  <p:sp>
                    <p:nvSpPr>
                      <p:cNvPr id="44" name="AutoShape 53">
                        <a:extLst>
                          <a:ext uri="{FF2B5EF4-FFF2-40B4-BE49-F238E27FC236}">
                            <a16:creationId xmlns:a16="http://schemas.microsoft.com/office/drawing/2014/main" id="{33F3C333-EEFE-734D-85E2-AF1446532D17}"/>
                          </a:ext>
                        </a:extLst>
                      </p:cNvPr>
                      <p:cNvSpPr>
                        <a:spLocks noChangeArrowheads="1"/>
                      </p:cNvSpPr>
                      <p:nvPr/>
                    </p:nvSpPr>
                    <p:spPr bwMode="auto">
                      <a:xfrm>
                        <a:off x="3485" y="2104"/>
                        <a:ext cx="294" cy="170"/>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a:solidFill>
                              <a:schemeClr val="bg1"/>
                            </a:solidFill>
                            <a:latin typeface="Arial"/>
                            <a:cs typeface="Arial"/>
                          </a:rPr>
                          <a:t>Core</a:t>
                        </a:r>
                      </a:p>
                    </p:txBody>
                  </p:sp>
                </p:grpSp>
              </p:grpSp>
            </p:grpSp>
          </p:grpSp>
          <p:sp>
            <p:nvSpPr>
              <p:cNvPr id="35" name="AutoShape 39">
                <a:extLst>
                  <a:ext uri="{FF2B5EF4-FFF2-40B4-BE49-F238E27FC236}">
                    <a16:creationId xmlns:a16="http://schemas.microsoft.com/office/drawing/2014/main" id="{46A2C88F-3451-794C-8111-D7137726FC4E}"/>
                  </a:ext>
                </a:extLst>
              </p:cNvPr>
              <p:cNvSpPr>
                <a:spLocks noChangeArrowheads="1"/>
              </p:cNvSpPr>
              <p:nvPr/>
            </p:nvSpPr>
            <p:spPr bwMode="auto">
              <a:xfrm>
                <a:off x="3699949" y="2975685"/>
                <a:ext cx="696184" cy="360663"/>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dirty="0">
                    <a:solidFill>
                      <a:schemeClr val="bg1"/>
                    </a:solidFill>
                    <a:latin typeface="Arial"/>
                    <a:cs typeface="Arial"/>
                  </a:rPr>
                  <a:t>Core</a:t>
                </a:r>
              </a:p>
            </p:txBody>
          </p:sp>
          <p:sp>
            <p:nvSpPr>
              <p:cNvPr id="36" name="AutoShape 40">
                <a:extLst>
                  <a:ext uri="{FF2B5EF4-FFF2-40B4-BE49-F238E27FC236}">
                    <a16:creationId xmlns:a16="http://schemas.microsoft.com/office/drawing/2014/main" id="{0438D382-FE22-2940-929A-E4A4DD33967C}"/>
                  </a:ext>
                </a:extLst>
              </p:cNvPr>
              <p:cNvSpPr>
                <a:spLocks noChangeArrowheads="1"/>
              </p:cNvSpPr>
              <p:nvPr/>
            </p:nvSpPr>
            <p:spPr bwMode="auto">
              <a:xfrm>
                <a:off x="4586917" y="2975685"/>
                <a:ext cx="696184" cy="360663"/>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dirty="0">
                    <a:solidFill>
                      <a:schemeClr val="bg1"/>
                    </a:solidFill>
                    <a:latin typeface="Arial"/>
                    <a:cs typeface="Arial"/>
                  </a:rPr>
                  <a:t>Core</a:t>
                </a:r>
              </a:p>
            </p:txBody>
          </p:sp>
        </p:grpSp>
        <p:sp>
          <p:nvSpPr>
            <p:cNvPr id="13" name="AutoShape 46">
              <a:extLst>
                <a:ext uri="{FF2B5EF4-FFF2-40B4-BE49-F238E27FC236}">
                  <a16:creationId xmlns:a16="http://schemas.microsoft.com/office/drawing/2014/main" id="{08EFAC77-F542-2849-BFD4-176C01925E02}"/>
                </a:ext>
              </a:extLst>
            </p:cNvPr>
            <p:cNvSpPr>
              <a:spLocks noChangeArrowheads="1"/>
            </p:cNvSpPr>
            <p:nvPr/>
          </p:nvSpPr>
          <p:spPr bwMode="auto">
            <a:xfrm rot="5400000">
              <a:off x="6084010" y="3429821"/>
              <a:ext cx="2894467" cy="329912"/>
            </a:xfrm>
            <a:prstGeom prst="roundRect">
              <a:avLst>
                <a:gd name="adj" fmla="val 44394"/>
              </a:avLst>
            </a:prstGeom>
            <a:solidFill>
              <a:schemeClr val="accent1">
                <a:lumMod val="75000"/>
              </a:schemeClr>
            </a:solidFill>
            <a:ln w="9525">
              <a:solidFill>
                <a:schemeClr val="accent1">
                  <a:lumMod val="75000"/>
                </a:schemeClr>
              </a:solidFill>
              <a:round/>
              <a:headEnd/>
              <a:tailEnd/>
            </a:ln>
          </p:spPr>
          <p:txBody>
            <a:bodyPr wrap="none" anchor="ctr"/>
            <a:lstStyle/>
            <a:p>
              <a:pPr algn="ctr"/>
              <a:r>
                <a:rPr lang="en-US" sz="1600" dirty="0">
                  <a:solidFill>
                    <a:schemeClr val="bg1"/>
                  </a:solidFill>
                  <a:latin typeface="Arial"/>
                  <a:cs typeface="Arial"/>
                </a:rPr>
                <a:t>Memory</a:t>
              </a:r>
            </a:p>
          </p:txBody>
        </p:sp>
        <p:sp>
          <p:nvSpPr>
            <p:cNvPr id="53" name="TextBox 52">
              <a:extLst>
                <a:ext uri="{FF2B5EF4-FFF2-40B4-BE49-F238E27FC236}">
                  <a16:creationId xmlns:a16="http://schemas.microsoft.com/office/drawing/2014/main" id="{4318464F-D91F-934B-995D-3608C4559EE8}"/>
                </a:ext>
              </a:extLst>
            </p:cNvPr>
            <p:cNvSpPr txBox="1"/>
            <p:nvPr/>
          </p:nvSpPr>
          <p:spPr>
            <a:xfrm>
              <a:off x="3615906" y="951524"/>
              <a:ext cx="2108269"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1 NODE, 28 cores</a:t>
              </a:r>
            </a:p>
          </p:txBody>
        </p:sp>
        <p:sp>
          <p:nvSpPr>
            <p:cNvPr id="54" name="AutoShape 52">
              <a:extLst>
                <a:ext uri="{FF2B5EF4-FFF2-40B4-BE49-F238E27FC236}">
                  <a16:creationId xmlns:a16="http://schemas.microsoft.com/office/drawing/2014/main" id="{ECDBEA91-69A0-2644-97CF-3C3C97A5ADC9}"/>
                </a:ext>
              </a:extLst>
            </p:cNvPr>
            <p:cNvSpPr>
              <a:spLocks noChangeArrowheads="1"/>
            </p:cNvSpPr>
            <p:nvPr/>
          </p:nvSpPr>
          <p:spPr bwMode="auto">
            <a:xfrm>
              <a:off x="2772155" y="4668537"/>
              <a:ext cx="696184" cy="360663"/>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a:solidFill>
                    <a:schemeClr val="bg1"/>
                  </a:solidFill>
                  <a:latin typeface="Arial"/>
                  <a:cs typeface="Arial"/>
                </a:rPr>
                <a:t>Core</a:t>
              </a:r>
            </a:p>
          </p:txBody>
        </p:sp>
        <p:sp>
          <p:nvSpPr>
            <p:cNvPr id="55" name="AutoShape 53">
              <a:extLst>
                <a:ext uri="{FF2B5EF4-FFF2-40B4-BE49-F238E27FC236}">
                  <a16:creationId xmlns:a16="http://schemas.microsoft.com/office/drawing/2014/main" id="{1278D458-8F4B-F94F-8F29-9F2134572222}"/>
                </a:ext>
              </a:extLst>
            </p:cNvPr>
            <p:cNvSpPr>
              <a:spLocks noChangeArrowheads="1"/>
            </p:cNvSpPr>
            <p:nvPr/>
          </p:nvSpPr>
          <p:spPr bwMode="auto">
            <a:xfrm>
              <a:off x="3659123" y="4668537"/>
              <a:ext cx="696184" cy="360663"/>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a:solidFill>
                    <a:schemeClr val="bg1"/>
                  </a:solidFill>
                  <a:latin typeface="Arial"/>
                  <a:cs typeface="Arial"/>
                </a:rPr>
                <a:t>Core</a:t>
              </a:r>
            </a:p>
          </p:txBody>
        </p:sp>
        <p:sp>
          <p:nvSpPr>
            <p:cNvPr id="56" name="AutoShape 39">
              <a:extLst>
                <a:ext uri="{FF2B5EF4-FFF2-40B4-BE49-F238E27FC236}">
                  <a16:creationId xmlns:a16="http://schemas.microsoft.com/office/drawing/2014/main" id="{B3EF374C-3BC4-A546-937F-B6EBD855A4D2}"/>
                </a:ext>
              </a:extLst>
            </p:cNvPr>
            <p:cNvSpPr>
              <a:spLocks noChangeArrowheads="1"/>
            </p:cNvSpPr>
            <p:nvPr/>
          </p:nvSpPr>
          <p:spPr bwMode="auto">
            <a:xfrm>
              <a:off x="2772155" y="1907981"/>
              <a:ext cx="696184" cy="360663"/>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dirty="0">
                  <a:solidFill>
                    <a:schemeClr val="bg1"/>
                  </a:solidFill>
                  <a:latin typeface="Arial"/>
                  <a:cs typeface="Arial"/>
                </a:rPr>
                <a:t>Core</a:t>
              </a:r>
            </a:p>
          </p:txBody>
        </p:sp>
        <p:sp>
          <p:nvSpPr>
            <p:cNvPr id="57" name="AutoShape 40">
              <a:extLst>
                <a:ext uri="{FF2B5EF4-FFF2-40B4-BE49-F238E27FC236}">
                  <a16:creationId xmlns:a16="http://schemas.microsoft.com/office/drawing/2014/main" id="{759B0E56-7DA9-3D48-891B-B20AD13D48FA}"/>
                </a:ext>
              </a:extLst>
            </p:cNvPr>
            <p:cNvSpPr>
              <a:spLocks noChangeArrowheads="1"/>
            </p:cNvSpPr>
            <p:nvPr/>
          </p:nvSpPr>
          <p:spPr bwMode="auto">
            <a:xfrm>
              <a:off x="3659123" y="1907981"/>
              <a:ext cx="696184" cy="360663"/>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dirty="0">
                  <a:solidFill>
                    <a:schemeClr val="bg1"/>
                  </a:solidFill>
                  <a:latin typeface="Arial"/>
                  <a:cs typeface="Arial"/>
                </a:rPr>
                <a:t>Core</a:t>
              </a:r>
            </a:p>
          </p:txBody>
        </p:sp>
        <p:grpSp>
          <p:nvGrpSpPr>
            <p:cNvPr id="59" name="Group 58">
              <a:extLst>
                <a:ext uri="{FF2B5EF4-FFF2-40B4-BE49-F238E27FC236}">
                  <a16:creationId xmlns:a16="http://schemas.microsoft.com/office/drawing/2014/main" id="{0E8ECDF1-DBC3-F545-8F38-2A495E174CAC}"/>
                </a:ext>
              </a:extLst>
            </p:cNvPr>
            <p:cNvGrpSpPr/>
            <p:nvPr/>
          </p:nvGrpSpPr>
          <p:grpSpPr>
            <a:xfrm>
              <a:off x="5242087" y="1474042"/>
              <a:ext cx="1920427" cy="3810298"/>
              <a:chOff x="3479695" y="2041429"/>
              <a:chExt cx="1920427" cy="3810298"/>
            </a:xfrm>
          </p:grpSpPr>
          <p:grpSp>
            <p:nvGrpSpPr>
              <p:cNvPr id="61" name="Group 56">
                <a:extLst>
                  <a:ext uri="{FF2B5EF4-FFF2-40B4-BE49-F238E27FC236}">
                    <a16:creationId xmlns:a16="http://schemas.microsoft.com/office/drawing/2014/main" id="{6FB32223-486F-7649-BFCC-2A02F6547C80}"/>
                  </a:ext>
                </a:extLst>
              </p:cNvPr>
              <p:cNvGrpSpPr>
                <a:grpSpLocks/>
              </p:cNvGrpSpPr>
              <p:nvPr/>
            </p:nvGrpSpPr>
            <p:grpSpPr bwMode="auto">
              <a:xfrm>
                <a:off x="3479695" y="2041429"/>
                <a:ext cx="1920427" cy="3810298"/>
                <a:chOff x="3017" y="1646"/>
                <a:chExt cx="811" cy="1796"/>
              </a:xfrm>
            </p:grpSpPr>
            <p:sp>
              <p:nvSpPr>
                <p:cNvPr id="64" name="AutoShape 36">
                  <a:extLst>
                    <a:ext uri="{FF2B5EF4-FFF2-40B4-BE49-F238E27FC236}">
                      <a16:creationId xmlns:a16="http://schemas.microsoft.com/office/drawing/2014/main" id="{3D203005-B3ED-A546-9603-15D2D790CD1A}"/>
                    </a:ext>
                  </a:extLst>
                </p:cNvPr>
                <p:cNvSpPr>
                  <a:spLocks noChangeArrowheads="1"/>
                </p:cNvSpPr>
                <p:nvPr/>
              </p:nvSpPr>
              <p:spPr bwMode="auto">
                <a:xfrm>
                  <a:off x="3017" y="1646"/>
                  <a:ext cx="811" cy="1796"/>
                </a:xfrm>
                <a:prstGeom prst="roundRect">
                  <a:avLst>
                    <a:gd name="adj" fmla="val 16667"/>
                  </a:avLst>
                </a:prstGeom>
                <a:solidFill>
                  <a:schemeClr val="bg1"/>
                </a:solidFill>
                <a:ln w="12700">
                  <a:solidFill>
                    <a:schemeClr val="tx1"/>
                  </a:solidFill>
                  <a:round/>
                  <a:headEnd/>
                  <a:tailEnd/>
                </a:ln>
              </p:spPr>
              <p:txBody>
                <a:bodyPr wrap="none"/>
                <a:lstStyle/>
                <a:p>
                  <a:pPr algn="ctr"/>
                  <a:r>
                    <a:rPr lang="en-US" dirty="0">
                      <a:latin typeface="Arial"/>
                      <a:cs typeface="Arial"/>
                    </a:rPr>
                    <a:t>Processor</a:t>
                  </a:r>
                </a:p>
              </p:txBody>
            </p:sp>
            <p:grpSp>
              <p:nvGrpSpPr>
                <p:cNvPr id="65" name="Group 54">
                  <a:extLst>
                    <a:ext uri="{FF2B5EF4-FFF2-40B4-BE49-F238E27FC236}">
                      <a16:creationId xmlns:a16="http://schemas.microsoft.com/office/drawing/2014/main" id="{83CDCED2-8DBB-5640-BEDC-79215B2A8E7E}"/>
                    </a:ext>
                  </a:extLst>
                </p:cNvPr>
                <p:cNvGrpSpPr>
                  <a:grpSpLocks/>
                </p:cNvGrpSpPr>
                <p:nvPr/>
              </p:nvGrpSpPr>
              <p:grpSpPr bwMode="auto">
                <a:xfrm>
                  <a:off x="3074" y="2290"/>
                  <a:ext cx="673" cy="816"/>
                  <a:chOff x="3074" y="2210"/>
                  <a:chExt cx="673" cy="816"/>
                </a:xfrm>
              </p:grpSpPr>
              <p:grpSp>
                <p:nvGrpSpPr>
                  <p:cNvPr id="66" name="Group 46">
                    <a:extLst>
                      <a:ext uri="{FF2B5EF4-FFF2-40B4-BE49-F238E27FC236}">
                        <a16:creationId xmlns:a16="http://schemas.microsoft.com/office/drawing/2014/main" id="{FEC9A6FA-E2B1-CF47-B3BC-97D336E55476}"/>
                      </a:ext>
                    </a:extLst>
                  </p:cNvPr>
                  <p:cNvGrpSpPr>
                    <a:grpSpLocks/>
                  </p:cNvGrpSpPr>
                  <p:nvPr/>
                </p:nvGrpSpPr>
                <p:grpSpPr bwMode="auto">
                  <a:xfrm>
                    <a:off x="3074" y="2210"/>
                    <a:ext cx="673" cy="385"/>
                    <a:chOff x="3074" y="2210"/>
                    <a:chExt cx="673" cy="385"/>
                  </a:xfrm>
                </p:grpSpPr>
                <p:grpSp>
                  <p:nvGrpSpPr>
                    <p:cNvPr id="74" name="Group 42">
                      <a:extLst>
                        <a:ext uri="{FF2B5EF4-FFF2-40B4-BE49-F238E27FC236}">
                          <a16:creationId xmlns:a16="http://schemas.microsoft.com/office/drawing/2014/main" id="{CF7B9514-1778-5348-96BF-6AD2C1F6A5A9}"/>
                        </a:ext>
                      </a:extLst>
                    </p:cNvPr>
                    <p:cNvGrpSpPr>
                      <a:grpSpLocks/>
                    </p:cNvGrpSpPr>
                    <p:nvPr/>
                  </p:nvGrpSpPr>
                  <p:grpSpPr bwMode="auto">
                    <a:xfrm>
                      <a:off x="3074" y="2210"/>
                      <a:ext cx="673" cy="170"/>
                      <a:chOff x="3074" y="2210"/>
                      <a:chExt cx="673" cy="170"/>
                    </a:xfrm>
                  </p:grpSpPr>
                  <p:sp>
                    <p:nvSpPr>
                      <p:cNvPr id="78" name="AutoShape 39">
                        <a:extLst>
                          <a:ext uri="{FF2B5EF4-FFF2-40B4-BE49-F238E27FC236}">
                            <a16:creationId xmlns:a16="http://schemas.microsoft.com/office/drawing/2014/main" id="{C009C75E-FEB1-8A44-A4EF-8F2215540DDE}"/>
                          </a:ext>
                        </a:extLst>
                      </p:cNvPr>
                      <p:cNvSpPr>
                        <a:spLocks noChangeArrowheads="1"/>
                      </p:cNvSpPr>
                      <p:nvPr/>
                    </p:nvSpPr>
                    <p:spPr bwMode="auto">
                      <a:xfrm>
                        <a:off x="3074" y="2210"/>
                        <a:ext cx="294" cy="170"/>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dirty="0">
                            <a:solidFill>
                              <a:schemeClr val="bg1"/>
                            </a:solidFill>
                            <a:latin typeface="Arial"/>
                            <a:cs typeface="Arial"/>
                          </a:rPr>
                          <a:t>Core</a:t>
                        </a:r>
                      </a:p>
                    </p:txBody>
                  </p:sp>
                  <p:sp>
                    <p:nvSpPr>
                      <p:cNvPr id="79" name="AutoShape 40">
                        <a:extLst>
                          <a:ext uri="{FF2B5EF4-FFF2-40B4-BE49-F238E27FC236}">
                            <a16:creationId xmlns:a16="http://schemas.microsoft.com/office/drawing/2014/main" id="{79950394-E706-7B44-AE19-37CAD1126B0C}"/>
                          </a:ext>
                        </a:extLst>
                      </p:cNvPr>
                      <p:cNvSpPr>
                        <a:spLocks noChangeArrowheads="1"/>
                      </p:cNvSpPr>
                      <p:nvPr/>
                    </p:nvSpPr>
                    <p:spPr bwMode="auto">
                      <a:xfrm>
                        <a:off x="3453" y="2210"/>
                        <a:ext cx="294" cy="170"/>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dirty="0">
                            <a:solidFill>
                              <a:schemeClr val="bg1"/>
                            </a:solidFill>
                            <a:latin typeface="Arial"/>
                            <a:cs typeface="Arial"/>
                          </a:rPr>
                          <a:t>Core</a:t>
                        </a:r>
                      </a:p>
                    </p:txBody>
                  </p:sp>
                </p:grpSp>
                <p:grpSp>
                  <p:nvGrpSpPr>
                    <p:cNvPr id="75" name="Group 43">
                      <a:extLst>
                        <a:ext uri="{FF2B5EF4-FFF2-40B4-BE49-F238E27FC236}">
                          <a16:creationId xmlns:a16="http://schemas.microsoft.com/office/drawing/2014/main" id="{5C888744-25B1-1345-BB8D-E02B842A5637}"/>
                        </a:ext>
                      </a:extLst>
                    </p:cNvPr>
                    <p:cNvGrpSpPr>
                      <a:grpSpLocks/>
                    </p:cNvGrpSpPr>
                    <p:nvPr/>
                  </p:nvGrpSpPr>
                  <p:grpSpPr bwMode="auto">
                    <a:xfrm>
                      <a:off x="3074" y="2425"/>
                      <a:ext cx="673" cy="170"/>
                      <a:chOff x="3074" y="2169"/>
                      <a:chExt cx="673" cy="170"/>
                    </a:xfrm>
                  </p:grpSpPr>
                  <p:sp>
                    <p:nvSpPr>
                      <p:cNvPr id="76" name="AutoShape 44">
                        <a:extLst>
                          <a:ext uri="{FF2B5EF4-FFF2-40B4-BE49-F238E27FC236}">
                            <a16:creationId xmlns:a16="http://schemas.microsoft.com/office/drawing/2014/main" id="{FFE1B732-5FEF-5643-86D3-F1C1827D76D8}"/>
                          </a:ext>
                        </a:extLst>
                      </p:cNvPr>
                      <p:cNvSpPr>
                        <a:spLocks noChangeArrowheads="1"/>
                      </p:cNvSpPr>
                      <p:nvPr/>
                    </p:nvSpPr>
                    <p:spPr bwMode="auto">
                      <a:xfrm>
                        <a:off x="3074" y="2169"/>
                        <a:ext cx="294" cy="170"/>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a:solidFill>
                              <a:schemeClr val="bg1"/>
                            </a:solidFill>
                            <a:latin typeface="Arial"/>
                            <a:cs typeface="Arial"/>
                          </a:rPr>
                          <a:t>Core</a:t>
                        </a:r>
                      </a:p>
                    </p:txBody>
                  </p:sp>
                  <p:sp>
                    <p:nvSpPr>
                      <p:cNvPr id="77" name="AutoShape 45">
                        <a:extLst>
                          <a:ext uri="{FF2B5EF4-FFF2-40B4-BE49-F238E27FC236}">
                            <a16:creationId xmlns:a16="http://schemas.microsoft.com/office/drawing/2014/main" id="{4559227E-E01E-7648-A9CF-4B240670DD50}"/>
                          </a:ext>
                        </a:extLst>
                      </p:cNvPr>
                      <p:cNvSpPr>
                        <a:spLocks noChangeArrowheads="1"/>
                      </p:cNvSpPr>
                      <p:nvPr/>
                    </p:nvSpPr>
                    <p:spPr bwMode="auto">
                      <a:xfrm>
                        <a:off x="3453" y="2169"/>
                        <a:ext cx="294" cy="170"/>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a:solidFill>
                              <a:schemeClr val="bg1"/>
                            </a:solidFill>
                            <a:latin typeface="Arial"/>
                            <a:cs typeface="Arial"/>
                          </a:rPr>
                          <a:t>Core</a:t>
                        </a:r>
                      </a:p>
                    </p:txBody>
                  </p:sp>
                </p:grpSp>
              </p:grpSp>
              <p:grpSp>
                <p:nvGrpSpPr>
                  <p:cNvPr id="67" name="Group 47">
                    <a:extLst>
                      <a:ext uri="{FF2B5EF4-FFF2-40B4-BE49-F238E27FC236}">
                        <a16:creationId xmlns:a16="http://schemas.microsoft.com/office/drawing/2014/main" id="{566E9C75-4488-474A-8C87-5298CFD883C8}"/>
                      </a:ext>
                    </a:extLst>
                  </p:cNvPr>
                  <p:cNvGrpSpPr>
                    <a:grpSpLocks/>
                  </p:cNvGrpSpPr>
                  <p:nvPr/>
                </p:nvGrpSpPr>
                <p:grpSpPr bwMode="auto">
                  <a:xfrm>
                    <a:off x="3074" y="2641"/>
                    <a:ext cx="673" cy="385"/>
                    <a:chOff x="3074" y="2129"/>
                    <a:chExt cx="673" cy="385"/>
                  </a:xfrm>
                </p:grpSpPr>
                <p:grpSp>
                  <p:nvGrpSpPr>
                    <p:cNvPr id="68" name="Group 48">
                      <a:extLst>
                        <a:ext uri="{FF2B5EF4-FFF2-40B4-BE49-F238E27FC236}">
                          <a16:creationId xmlns:a16="http://schemas.microsoft.com/office/drawing/2014/main" id="{54700B2A-727F-8248-BB1C-BD0CE55775C1}"/>
                        </a:ext>
                      </a:extLst>
                    </p:cNvPr>
                    <p:cNvGrpSpPr>
                      <a:grpSpLocks/>
                    </p:cNvGrpSpPr>
                    <p:nvPr/>
                  </p:nvGrpSpPr>
                  <p:grpSpPr bwMode="auto">
                    <a:xfrm>
                      <a:off x="3074" y="2129"/>
                      <a:ext cx="673" cy="170"/>
                      <a:chOff x="3074" y="2129"/>
                      <a:chExt cx="673" cy="170"/>
                    </a:xfrm>
                  </p:grpSpPr>
                  <p:sp>
                    <p:nvSpPr>
                      <p:cNvPr id="72" name="AutoShape 49">
                        <a:extLst>
                          <a:ext uri="{FF2B5EF4-FFF2-40B4-BE49-F238E27FC236}">
                            <a16:creationId xmlns:a16="http://schemas.microsoft.com/office/drawing/2014/main" id="{A3D30749-A46D-144E-BF86-0F5D8AE71723}"/>
                          </a:ext>
                        </a:extLst>
                      </p:cNvPr>
                      <p:cNvSpPr>
                        <a:spLocks noChangeArrowheads="1"/>
                      </p:cNvSpPr>
                      <p:nvPr/>
                    </p:nvSpPr>
                    <p:spPr bwMode="auto">
                      <a:xfrm>
                        <a:off x="3074" y="2129"/>
                        <a:ext cx="294" cy="170"/>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dirty="0">
                            <a:solidFill>
                              <a:schemeClr val="bg1"/>
                            </a:solidFill>
                            <a:latin typeface="Arial"/>
                            <a:cs typeface="Arial"/>
                          </a:rPr>
                          <a:t>Core</a:t>
                        </a:r>
                      </a:p>
                    </p:txBody>
                  </p:sp>
                  <p:sp>
                    <p:nvSpPr>
                      <p:cNvPr id="73" name="AutoShape 50">
                        <a:extLst>
                          <a:ext uri="{FF2B5EF4-FFF2-40B4-BE49-F238E27FC236}">
                            <a16:creationId xmlns:a16="http://schemas.microsoft.com/office/drawing/2014/main" id="{B0036A16-1261-7540-B505-5A00EEBA510F}"/>
                          </a:ext>
                        </a:extLst>
                      </p:cNvPr>
                      <p:cNvSpPr>
                        <a:spLocks noChangeArrowheads="1"/>
                      </p:cNvSpPr>
                      <p:nvPr/>
                    </p:nvSpPr>
                    <p:spPr bwMode="auto">
                      <a:xfrm>
                        <a:off x="3453" y="2129"/>
                        <a:ext cx="294" cy="170"/>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a:solidFill>
                              <a:schemeClr val="bg1"/>
                            </a:solidFill>
                            <a:latin typeface="Arial"/>
                            <a:cs typeface="Arial"/>
                          </a:rPr>
                          <a:t>Core</a:t>
                        </a:r>
                      </a:p>
                    </p:txBody>
                  </p:sp>
                </p:grpSp>
                <p:grpSp>
                  <p:nvGrpSpPr>
                    <p:cNvPr id="69" name="Group 51">
                      <a:extLst>
                        <a:ext uri="{FF2B5EF4-FFF2-40B4-BE49-F238E27FC236}">
                          <a16:creationId xmlns:a16="http://schemas.microsoft.com/office/drawing/2014/main" id="{175BEA64-28E7-5140-BB42-C1D51F8F5CFE}"/>
                        </a:ext>
                      </a:extLst>
                    </p:cNvPr>
                    <p:cNvGrpSpPr>
                      <a:grpSpLocks/>
                    </p:cNvGrpSpPr>
                    <p:nvPr/>
                  </p:nvGrpSpPr>
                  <p:grpSpPr bwMode="auto">
                    <a:xfrm>
                      <a:off x="3074" y="2344"/>
                      <a:ext cx="673" cy="170"/>
                      <a:chOff x="3074" y="2088"/>
                      <a:chExt cx="673" cy="170"/>
                    </a:xfrm>
                  </p:grpSpPr>
                  <p:sp>
                    <p:nvSpPr>
                      <p:cNvPr id="70" name="AutoShape 52">
                        <a:extLst>
                          <a:ext uri="{FF2B5EF4-FFF2-40B4-BE49-F238E27FC236}">
                            <a16:creationId xmlns:a16="http://schemas.microsoft.com/office/drawing/2014/main" id="{268D00E4-35AC-034F-AB2F-4F6316690AC5}"/>
                          </a:ext>
                        </a:extLst>
                      </p:cNvPr>
                      <p:cNvSpPr>
                        <a:spLocks noChangeArrowheads="1"/>
                      </p:cNvSpPr>
                      <p:nvPr/>
                    </p:nvSpPr>
                    <p:spPr bwMode="auto">
                      <a:xfrm>
                        <a:off x="3074" y="2088"/>
                        <a:ext cx="294" cy="170"/>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dirty="0">
                            <a:solidFill>
                              <a:schemeClr val="bg1"/>
                            </a:solidFill>
                            <a:latin typeface="Arial"/>
                            <a:cs typeface="Arial"/>
                          </a:rPr>
                          <a:t>Core</a:t>
                        </a:r>
                      </a:p>
                    </p:txBody>
                  </p:sp>
                  <p:sp>
                    <p:nvSpPr>
                      <p:cNvPr id="71" name="AutoShape 53">
                        <a:extLst>
                          <a:ext uri="{FF2B5EF4-FFF2-40B4-BE49-F238E27FC236}">
                            <a16:creationId xmlns:a16="http://schemas.microsoft.com/office/drawing/2014/main" id="{639B86BB-AEE5-9F44-90B8-0010E86D6CC0}"/>
                          </a:ext>
                        </a:extLst>
                      </p:cNvPr>
                      <p:cNvSpPr>
                        <a:spLocks noChangeArrowheads="1"/>
                      </p:cNvSpPr>
                      <p:nvPr/>
                    </p:nvSpPr>
                    <p:spPr bwMode="auto">
                      <a:xfrm>
                        <a:off x="3453" y="2088"/>
                        <a:ext cx="294" cy="170"/>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a:solidFill>
                              <a:schemeClr val="bg1"/>
                            </a:solidFill>
                            <a:latin typeface="Arial"/>
                            <a:cs typeface="Arial"/>
                          </a:rPr>
                          <a:t>Core</a:t>
                        </a:r>
                      </a:p>
                    </p:txBody>
                  </p:sp>
                </p:grpSp>
              </p:grpSp>
            </p:grpSp>
          </p:grpSp>
          <p:sp>
            <p:nvSpPr>
              <p:cNvPr id="62" name="AutoShape 39">
                <a:extLst>
                  <a:ext uri="{FF2B5EF4-FFF2-40B4-BE49-F238E27FC236}">
                    <a16:creationId xmlns:a16="http://schemas.microsoft.com/office/drawing/2014/main" id="{FE4809AE-22D1-CB46-BEA2-02C74320EFA8}"/>
                  </a:ext>
                </a:extLst>
              </p:cNvPr>
              <p:cNvSpPr>
                <a:spLocks noChangeArrowheads="1"/>
              </p:cNvSpPr>
              <p:nvPr/>
            </p:nvSpPr>
            <p:spPr bwMode="auto">
              <a:xfrm>
                <a:off x="3615803" y="2949924"/>
                <a:ext cx="696184" cy="360663"/>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dirty="0">
                    <a:solidFill>
                      <a:schemeClr val="bg1"/>
                    </a:solidFill>
                    <a:latin typeface="Arial"/>
                    <a:cs typeface="Arial"/>
                  </a:rPr>
                  <a:t>Core</a:t>
                </a:r>
              </a:p>
            </p:txBody>
          </p:sp>
          <p:sp>
            <p:nvSpPr>
              <p:cNvPr id="63" name="AutoShape 40">
                <a:extLst>
                  <a:ext uri="{FF2B5EF4-FFF2-40B4-BE49-F238E27FC236}">
                    <a16:creationId xmlns:a16="http://schemas.microsoft.com/office/drawing/2014/main" id="{795DF725-914C-CB4C-AFC0-A8EE68B407A9}"/>
                  </a:ext>
                </a:extLst>
              </p:cNvPr>
              <p:cNvSpPr>
                <a:spLocks noChangeArrowheads="1"/>
              </p:cNvSpPr>
              <p:nvPr/>
            </p:nvSpPr>
            <p:spPr bwMode="auto">
              <a:xfrm>
                <a:off x="4511915" y="2949924"/>
                <a:ext cx="696184" cy="360663"/>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dirty="0">
                    <a:solidFill>
                      <a:schemeClr val="bg1"/>
                    </a:solidFill>
                    <a:latin typeface="Arial"/>
                    <a:cs typeface="Arial"/>
                  </a:rPr>
                  <a:t>Core</a:t>
                </a:r>
              </a:p>
            </p:txBody>
          </p:sp>
        </p:grpSp>
        <p:sp>
          <p:nvSpPr>
            <p:cNvPr id="80" name="AutoShape 39">
              <a:extLst>
                <a:ext uri="{FF2B5EF4-FFF2-40B4-BE49-F238E27FC236}">
                  <a16:creationId xmlns:a16="http://schemas.microsoft.com/office/drawing/2014/main" id="{C2C896C1-C4E2-B947-A927-70B6B045046D}"/>
                </a:ext>
              </a:extLst>
            </p:cNvPr>
            <p:cNvSpPr>
              <a:spLocks noChangeArrowheads="1"/>
            </p:cNvSpPr>
            <p:nvPr/>
          </p:nvSpPr>
          <p:spPr bwMode="auto">
            <a:xfrm>
              <a:off x="5378195" y="1931154"/>
              <a:ext cx="696184" cy="360663"/>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dirty="0">
                  <a:solidFill>
                    <a:schemeClr val="bg1"/>
                  </a:solidFill>
                  <a:latin typeface="Arial"/>
                  <a:cs typeface="Arial"/>
                </a:rPr>
                <a:t>Core</a:t>
              </a:r>
            </a:p>
          </p:txBody>
        </p:sp>
        <p:sp>
          <p:nvSpPr>
            <p:cNvPr id="81" name="AutoShape 40">
              <a:extLst>
                <a:ext uri="{FF2B5EF4-FFF2-40B4-BE49-F238E27FC236}">
                  <a16:creationId xmlns:a16="http://schemas.microsoft.com/office/drawing/2014/main" id="{6703D6A7-58DC-E24B-B526-6449B3D86A0F}"/>
                </a:ext>
              </a:extLst>
            </p:cNvPr>
            <p:cNvSpPr>
              <a:spLocks noChangeArrowheads="1"/>
            </p:cNvSpPr>
            <p:nvPr/>
          </p:nvSpPr>
          <p:spPr bwMode="auto">
            <a:xfrm>
              <a:off x="6274307" y="1931154"/>
              <a:ext cx="696184" cy="360663"/>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dirty="0">
                  <a:solidFill>
                    <a:schemeClr val="bg1"/>
                  </a:solidFill>
                  <a:latin typeface="Arial"/>
                  <a:cs typeface="Arial"/>
                </a:rPr>
                <a:t>Core</a:t>
              </a:r>
            </a:p>
          </p:txBody>
        </p:sp>
        <p:sp>
          <p:nvSpPr>
            <p:cNvPr id="82" name="AutoShape 39">
              <a:extLst>
                <a:ext uri="{FF2B5EF4-FFF2-40B4-BE49-F238E27FC236}">
                  <a16:creationId xmlns:a16="http://schemas.microsoft.com/office/drawing/2014/main" id="{D490BD8C-9EC2-F24F-B4A9-58B2D1FF0131}"/>
                </a:ext>
              </a:extLst>
            </p:cNvPr>
            <p:cNvSpPr>
              <a:spLocks noChangeArrowheads="1"/>
            </p:cNvSpPr>
            <p:nvPr/>
          </p:nvSpPr>
          <p:spPr bwMode="auto">
            <a:xfrm>
              <a:off x="5378195" y="4668537"/>
              <a:ext cx="696184" cy="360663"/>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dirty="0">
                  <a:solidFill>
                    <a:schemeClr val="bg1"/>
                  </a:solidFill>
                  <a:latin typeface="Arial"/>
                  <a:cs typeface="Arial"/>
                </a:rPr>
                <a:t>Core</a:t>
              </a:r>
            </a:p>
          </p:txBody>
        </p:sp>
        <p:sp>
          <p:nvSpPr>
            <p:cNvPr id="83" name="AutoShape 40">
              <a:extLst>
                <a:ext uri="{FF2B5EF4-FFF2-40B4-BE49-F238E27FC236}">
                  <a16:creationId xmlns:a16="http://schemas.microsoft.com/office/drawing/2014/main" id="{DC67AE86-F2AD-3247-99C8-B31A2ED61A0B}"/>
                </a:ext>
              </a:extLst>
            </p:cNvPr>
            <p:cNvSpPr>
              <a:spLocks noChangeArrowheads="1"/>
            </p:cNvSpPr>
            <p:nvPr/>
          </p:nvSpPr>
          <p:spPr bwMode="auto">
            <a:xfrm>
              <a:off x="6274307" y="4668537"/>
              <a:ext cx="696184" cy="360663"/>
            </a:xfrm>
            <a:prstGeom prst="roundRect">
              <a:avLst>
                <a:gd name="adj" fmla="val 16667"/>
              </a:avLst>
            </a:prstGeom>
            <a:solidFill>
              <a:schemeClr val="accent5">
                <a:lumMod val="75000"/>
              </a:schemeClr>
            </a:solidFill>
            <a:ln w="12700">
              <a:solidFill>
                <a:schemeClr val="tx1"/>
              </a:solidFill>
              <a:round/>
              <a:headEnd/>
              <a:tailEnd/>
            </a:ln>
            <a:effectLst/>
          </p:spPr>
          <p:txBody>
            <a:bodyPr wrap="none" anchor="ctr"/>
            <a:lstStyle/>
            <a:p>
              <a:pPr algn="ctr"/>
              <a:r>
                <a:rPr lang="en-US" sz="1600" dirty="0">
                  <a:solidFill>
                    <a:schemeClr val="bg1"/>
                  </a:solidFill>
                  <a:latin typeface="Arial"/>
                  <a:cs typeface="Arial"/>
                </a:rPr>
                <a:t>Core</a:t>
              </a:r>
            </a:p>
          </p:txBody>
        </p:sp>
      </p:grpSp>
    </p:spTree>
    <p:extLst>
      <p:ext uri="{BB962C8B-B14F-4D97-AF65-F5344CB8AC3E}">
        <p14:creationId xmlns:p14="http://schemas.microsoft.com/office/powerpoint/2010/main" val="15323487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normAutofit/>
          </a:bodyPr>
          <a:lstStyle/>
          <a:p>
            <a:pPr marL="0" indent="0">
              <a:buNone/>
            </a:pPr>
            <a:r>
              <a:rPr lang="en-US" dirty="0">
                <a:latin typeface="Courier New" panose="02070309020205020404" pitchFamily="49" charset="0"/>
                <a:cs typeface="Courier New" panose="02070309020205020404" pitchFamily="49" charset="0"/>
              </a:rPr>
              <a:t>#!/bin/bash</a:t>
            </a:r>
          </a:p>
          <a:p>
            <a:pPr marL="0" indent="0">
              <a:buNone/>
            </a:pPr>
            <a:r>
              <a:rPr lang="en-US" dirty="0">
                <a:latin typeface="Courier New" panose="02070309020205020404" pitchFamily="49" charset="0"/>
                <a:cs typeface="Courier New" panose="02070309020205020404" pitchFamily="49" charset="0"/>
              </a:rPr>
              <a:t>#SBATCH --nodes=1</a:t>
            </a:r>
          </a:p>
          <a:p>
            <a:pPr marL="0" indent="0">
              <a:buNone/>
            </a:pPr>
            <a:r>
              <a:rPr lang="en-US" dirty="0">
                <a:latin typeface="Courier New" panose="02070309020205020404" pitchFamily="49" charset="0"/>
                <a:cs typeface="Courier New" panose="02070309020205020404" pitchFamily="49" charset="0"/>
              </a:rPr>
              <a:t>#SBATCH --</a:t>
            </a:r>
            <a:r>
              <a:rPr lang="en-US" dirty="0" err="1">
                <a:latin typeface="Courier New" panose="02070309020205020404" pitchFamily="49" charset="0"/>
                <a:cs typeface="Courier New" panose="02070309020205020404" pitchFamily="49" charset="0"/>
              </a:rPr>
              <a:t>ntasks</a:t>
            </a:r>
            <a:r>
              <a:rPr lang="en-US" dirty="0">
                <a:latin typeface="Courier New" panose="02070309020205020404" pitchFamily="49" charset="0"/>
                <a:cs typeface="Courier New" panose="02070309020205020404" pitchFamily="49" charset="0"/>
              </a:rPr>
              <a:t>=1</a:t>
            </a:r>
          </a:p>
          <a:p>
            <a:pPr marL="0" indent="0">
              <a:buNone/>
            </a:pPr>
            <a:r>
              <a:rPr lang="en-US" dirty="0">
                <a:latin typeface="Courier New" panose="02070309020205020404" pitchFamily="49" charset="0"/>
                <a:cs typeface="Courier New" panose="02070309020205020404" pitchFamily="49" charset="0"/>
              </a:rPr>
              <a:t>#SBATCH --mem=32000 </a:t>
            </a:r>
            <a:r>
              <a:rPr lang="en-US" sz="2400" dirty="0">
                <a:latin typeface="Courier New" panose="02070309020205020404" pitchFamily="49" charset="0"/>
                <a:cs typeface="Courier New" panose="02070309020205020404" pitchFamily="49" charset="0"/>
              </a:rPr>
              <a:t># mb total memory</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#SBATCH –time=1-12:00:00</a:t>
            </a:r>
          </a:p>
          <a:p>
            <a:pPr marL="0" indent="0">
              <a:buNone/>
            </a:pPr>
            <a:r>
              <a:rPr lang="en-US" dirty="0">
                <a:latin typeface="Courier New" panose="02070309020205020404" pitchFamily="49" charset="0"/>
                <a:cs typeface="Courier New" panose="02070309020205020404" pitchFamily="49" charset="0"/>
              </a:rPr>
              <a:t>#SBATCH --partition=standard</a:t>
            </a:r>
          </a:p>
          <a:p>
            <a:pPr marL="0" indent="0">
              <a:buNone/>
            </a:pPr>
            <a:r>
              <a:rPr lang="en-US" dirty="0">
                <a:latin typeface="Courier New" panose="02070309020205020404" pitchFamily="49" charset="0"/>
                <a:cs typeface="Courier New" panose="02070309020205020404" pitchFamily="49" charset="0"/>
              </a:rPr>
              <a:t>#SBATCH --account=</a:t>
            </a:r>
            <a:r>
              <a:rPr lang="en-US" dirty="0" err="1">
                <a:latin typeface="Courier New" panose="02070309020205020404" pitchFamily="49" charset="0"/>
                <a:cs typeface="Courier New" panose="02070309020205020404" pitchFamily="49" charset="0"/>
              </a:rPr>
              <a:t>rivanna</a:t>
            </a:r>
            <a:r>
              <a:rPr lang="en-US" dirty="0">
                <a:latin typeface="Courier New" panose="02070309020205020404" pitchFamily="49" charset="0"/>
                <a:cs typeface="Courier New" panose="02070309020205020404" pitchFamily="49" charset="0"/>
              </a:rPr>
              <a:t>-training</a:t>
            </a:r>
          </a:p>
          <a:p>
            <a:pPr marL="0" indent="0">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myexec</a:t>
            </a:r>
            <a:r>
              <a:rPr lang="en-US" dirty="0">
                <a:latin typeface="Courier New" panose="02070309020205020404" pitchFamily="49" charset="0"/>
                <a:cs typeface="Courier New" panose="02070309020205020404" pitchFamily="49" charset="0"/>
              </a:rPr>
              <a:t> &lt; input &gt; output</a:t>
            </a:r>
          </a:p>
        </p:txBody>
      </p:sp>
    </p:spTree>
    <p:extLst>
      <p:ext uri="{BB962C8B-B14F-4D97-AF65-F5344CB8AC3E}">
        <p14:creationId xmlns:p14="http://schemas.microsoft.com/office/powerpoint/2010/main" val="21162999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it Does</a:t>
            </a:r>
          </a:p>
        </p:txBody>
      </p:sp>
      <p:sp>
        <p:nvSpPr>
          <p:cNvPr id="3" name="Content Placeholder 2"/>
          <p:cNvSpPr>
            <a:spLocks noGrp="1"/>
          </p:cNvSpPr>
          <p:nvPr>
            <p:ph idx="1"/>
          </p:nvPr>
        </p:nvSpPr>
        <p:spPr/>
        <p:txBody>
          <a:bodyPr>
            <a:normAutofit lnSpcReduction="10000"/>
          </a:bodyPr>
          <a:lstStyle/>
          <a:p>
            <a:r>
              <a:rPr lang="en-US" dirty="0">
                <a:latin typeface="Arial" panose="020B0604020202020204" pitchFamily="34" charset="0"/>
                <a:cs typeface="Arial" panose="020B0604020202020204" pitchFamily="34" charset="0"/>
              </a:rPr>
              <a:t>The lines beginning with #SBATCH request </a:t>
            </a:r>
          </a:p>
          <a:p>
            <a:pPr lvl="1"/>
            <a:r>
              <a:rPr lang="en-US" dirty="0">
                <a:latin typeface="Arial" panose="020B0604020202020204" pitchFamily="34" charset="0"/>
                <a:cs typeface="Arial" panose="020B0604020202020204" pitchFamily="34" charset="0"/>
              </a:rPr>
              <a:t>1 node, 1 task, which by default uses a single core.</a:t>
            </a:r>
          </a:p>
          <a:p>
            <a:pPr lvl="1"/>
            <a:r>
              <a:rPr lang="en-US" dirty="0">
                <a:latin typeface="Arial" panose="020B0604020202020204" pitchFamily="34" charset="0"/>
                <a:cs typeface="Arial" panose="020B0604020202020204" pitchFamily="34" charset="0"/>
              </a:rPr>
              <a:t>32GB of memory (measured in MB).</a:t>
            </a:r>
          </a:p>
          <a:p>
            <a:pPr lvl="1"/>
            <a:r>
              <a:rPr lang="en-US" dirty="0">
                <a:latin typeface="Arial" panose="020B0604020202020204" pitchFamily="34" charset="0"/>
                <a:cs typeface="Arial" panose="020B0604020202020204" pitchFamily="34" charset="0"/>
              </a:rPr>
              <a:t>1 day and 12 hours of running time.</a:t>
            </a:r>
          </a:p>
          <a:p>
            <a:pPr lvl="1"/>
            <a:r>
              <a:rPr lang="en-US" dirty="0">
                <a:latin typeface="Arial" panose="020B0604020202020204" pitchFamily="34" charset="0"/>
                <a:cs typeface="Arial" panose="020B0604020202020204" pitchFamily="34" charset="0"/>
              </a:rPr>
              <a:t>The standard partition (queue).  A partition must be specified.</a:t>
            </a:r>
          </a:p>
          <a:p>
            <a:pPr lvl="1"/>
            <a:r>
              <a:rPr lang="en-US" dirty="0">
                <a:latin typeface="Arial" panose="020B0604020202020204" pitchFamily="34" charset="0"/>
                <a:cs typeface="Arial" panose="020B0604020202020204" pitchFamily="34" charset="0"/>
              </a:rPr>
              <a:t>Account group </a:t>
            </a:r>
            <a:r>
              <a:rPr lang="en-US" dirty="0" err="1">
                <a:latin typeface="Arial" panose="020B0604020202020204" pitchFamily="34" charset="0"/>
                <a:cs typeface="Arial" panose="020B0604020202020204" pitchFamily="34" charset="0"/>
              </a:rPr>
              <a:t>rivanna</a:t>
            </a:r>
            <a:r>
              <a:rPr lang="en-US" dirty="0">
                <a:latin typeface="Arial" panose="020B0604020202020204" pitchFamily="34" charset="0"/>
                <a:cs typeface="Arial" panose="020B0604020202020204" pitchFamily="34" charset="0"/>
              </a:rPr>
              <a:t>-training</a:t>
            </a:r>
          </a:p>
          <a:p>
            <a:pPr lvl="1"/>
            <a:r>
              <a:rPr lang="en-US" dirty="0">
                <a:latin typeface="Arial" panose="020B0604020202020204" pitchFamily="34" charset="0"/>
                <a:cs typeface="Arial" panose="020B0604020202020204" pitchFamily="34" charset="0"/>
              </a:rPr>
              <a:t>The job runs a serial executable </a:t>
            </a:r>
            <a:r>
              <a:rPr lang="en-US" dirty="0" err="1">
                <a:latin typeface="Arial" panose="020B0604020202020204" pitchFamily="34" charset="0"/>
                <a:cs typeface="Arial" panose="020B0604020202020204" pitchFamily="34" charset="0"/>
              </a:rPr>
              <a:t>myexec</a:t>
            </a:r>
            <a:r>
              <a:rPr lang="en-US" dirty="0">
                <a:latin typeface="Arial" panose="020B0604020202020204" pitchFamily="34" charset="0"/>
                <a:cs typeface="Arial" panose="020B0604020202020204" pitchFamily="34" charset="0"/>
              </a:rPr>
              <a:t> with input and output files redirected from standard input and standard output.</a:t>
            </a:r>
          </a:p>
          <a:p>
            <a:r>
              <a:rPr lang="en-US" dirty="0">
                <a:latin typeface="Arial" panose="020B0604020202020204" pitchFamily="34" charset="0"/>
                <a:cs typeface="Arial" panose="020B0604020202020204" pitchFamily="34" charset="0"/>
              </a:rPr>
              <a:t>We would call this script whatever name we choose, say </a:t>
            </a:r>
            <a:r>
              <a:rPr lang="en-US" dirty="0" err="1">
                <a:latin typeface="Arial" panose="020B0604020202020204" pitchFamily="34" charset="0"/>
                <a:cs typeface="Arial" panose="020B0604020202020204" pitchFamily="34" charset="0"/>
              </a:rPr>
              <a:t>myjob.slurm</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4666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Submitting a Job</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We use the </a:t>
            </a:r>
            <a:r>
              <a:rPr lang="en-US" dirty="0" err="1">
                <a:latin typeface="Arial" panose="020B0604020202020204" pitchFamily="34" charset="0"/>
                <a:cs typeface="Arial" panose="020B0604020202020204" pitchFamily="34" charset="0"/>
              </a:rPr>
              <a:t>sbatch</a:t>
            </a:r>
            <a:r>
              <a:rPr lang="en-US" dirty="0">
                <a:latin typeface="Arial" panose="020B0604020202020204" pitchFamily="34" charset="0"/>
                <a:cs typeface="Arial" panose="020B0604020202020204" pitchFamily="34" charset="0"/>
              </a:rPr>
              <a:t> command to submit the job:</a:t>
            </a:r>
          </a:p>
          <a:p>
            <a:pPr marL="0" indent="0">
              <a:buNone/>
            </a:pPr>
            <a:r>
              <a:rPr lang="en-US" dirty="0">
                <a:latin typeface="Arial" panose="020B0604020202020204" pitchFamily="34" charset="0"/>
                <a:cs typeface="Arial" panose="020B0604020202020204" pitchFamily="34" charset="0"/>
              </a:rPr>
              <a:t>    </a:t>
            </a:r>
            <a:r>
              <a:rPr lang="en-US" dirty="0" err="1">
                <a:latin typeface="Courier New" panose="02070309020205020404" pitchFamily="49" charset="0"/>
                <a:cs typeface="Courier New" panose="02070309020205020404" pitchFamily="49" charset="0"/>
              </a:rPr>
              <a:t>sbatch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myjob.slurm</a:t>
            </a:r>
            <a:endParaRPr lang="en-US" dirty="0">
              <a:latin typeface="Courier New" panose="02070309020205020404" pitchFamily="49" charset="0"/>
              <a:cs typeface="Courier New" panose="02070309020205020404" pitchFamily="49" charset="0"/>
            </a:endParaRPr>
          </a:p>
          <a:p>
            <a:pPr marL="0" indent="0">
              <a:buNone/>
            </a:pPr>
            <a:r>
              <a:rPr lang="en-US" dirty="0">
                <a:latin typeface="Arial" panose="020B0604020202020204" pitchFamily="34" charset="0"/>
                <a:cs typeface="Arial" panose="020B0604020202020204" pitchFamily="34" charset="0"/>
              </a:rPr>
              <a:t>  The system returns a </a:t>
            </a:r>
            <a:r>
              <a:rPr lang="en-US" dirty="0">
                <a:latin typeface="Courier New" panose="02070309020205020404" pitchFamily="49" charset="0"/>
                <a:cs typeface="Courier New" panose="02070309020205020404" pitchFamily="49" charset="0"/>
              </a:rPr>
              <a:t>JOBID</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We do not make the script executable.  The system handles that.</a:t>
            </a:r>
          </a:p>
          <a:p>
            <a:pPr marL="0" indent="0">
              <a:buNone/>
            </a:pPr>
            <a:endParaRPr lang="en-US" dirty="0">
              <a:cs typeface="Courier New" panose="02070309020205020404" pitchFamily="49" charset="0"/>
            </a:endParaRPr>
          </a:p>
        </p:txBody>
      </p:sp>
      <p:sp>
        <p:nvSpPr>
          <p:cNvPr id="4" name="Rectangle 3"/>
          <p:cNvSpPr/>
          <p:nvPr/>
        </p:nvSpPr>
        <p:spPr>
          <a:xfrm>
            <a:off x="1676400" y="4419600"/>
            <a:ext cx="5791200" cy="152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ourier New" panose="02070309020205020404" pitchFamily="49" charset="0"/>
                <a:cs typeface="Courier New" panose="02070309020205020404" pitchFamily="49" charset="0"/>
              </a:rPr>
              <a:t>udc-ba36-25$sbatch </a:t>
            </a:r>
            <a:r>
              <a:rPr lang="en-US" sz="2400" dirty="0" err="1">
                <a:solidFill>
                  <a:schemeClr val="tx1"/>
                </a:solidFill>
                <a:latin typeface="Courier New" panose="02070309020205020404" pitchFamily="49" charset="0"/>
                <a:cs typeface="Courier New" panose="02070309020205020404" pitchFamily="49" charset="0"/>
              </a:rPr>
              <a:t>myjob.slurm</a:t>
            </a:r>
            <a:endParaRPr lang="en-US" sz="2400" dirty="0">
              <a:solidFill>
                <a:schemeClr val="tx1"/>
              </a:solidFill>
              <a:latin typeface="Courier New" panose="02070309020205020404" pitchFamily="49" charset="0"/>
              <a:cs typeface="Courier New" panose="02070309020205020404" pitchFamily="49" charset="0"/>
            </a:endParaRPr>
          </a:p>
          <a:p>
            <a:r>
              <a:rPr lang="en-US" sz="2400" dirty="0">
                <a:solidFill>
                  <a:schemeClr val="tx1"/>
                </a:solidFill>
                <a:latin typeface="Courier New" panose="02070309020205020404" pitchFamily="49" charset="0"/>
                <a:cs typeface="Courier New" panose="02070309020205020404" pitchFamily="49" charset="0"/>
              </a:rPr>
              <a:t>Submitted batch job 36805</a:t>
            </a:r>
          </a:p>
        </p:txBody>
      </p:sp>
    </p:spTree>
    <p:extLst>
      <p:ext uri="{BB962C8B-B14F-4D97-AF65-F5344CB8AC3E}">
        <p14:creationId xmlns:p14="http://schemas.microsoft.com/office/powerpoint/2010/main" val="2442362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Job</a:t>
            </a:r>
          </a:p>
        </p:txBody>
      </p:sp>
      <p:sp>
        <p:nvSpPr>
          <p:cNvPr id="3" name="Content Placeholder 2"/>
          <p:cNvSpPr>
            <a:spLocks noGrp="1"/>
          </p:cNvSpPr>
          <p:nvPr>
            <p:ph idx="1"/>
          </p:nvPr>
        </p:nvSpPr>
        <p:spPr>
          <a:xfrm>
            <a:off x="807405" y="1450181"/>
            <a:ext cx="7886700" cy="2969419"/>
          </a:xfrm>
        </p:spPr>
        <p:txBody>
          <a:bodyPr/>
          <a:lstStyle/>
          <a:p>
            <a:r>
              <a:rPr lang="en-US" sz="2000" dirty="0">
                <a:latin typeface="Arial" panose="020B0604020202020204" pitchFamily="34" charset="0"/>
                <a:cs typeface="Arial" panose="020B0604020202020204" pitchFamily="34" charset="0"/>
              </a:rPr>
              <a:t>Once we submit it, we can monitor active jobs with</a:t>
            </a:r>
          </a:p>
          <a:p>
            <a:pPr marL="457200" lvl="1" indent="0">
              <a:buNone/>
            </a:pPr>
            <a:r>
              <a:rPr lang="en-US" sz="2000" dirty="0" err="1">
                <a:latin typeface="Courier New" panose="02070309020205020404" pitchFamily="49" charset="0"/>
                <a:cs typeface="Courier New" panose="02070309020205020404" pitchFamily="49" charset="0"/>
              </a:rPr>
              <a:t>squeue</a:t>
            </a:r>
            <a:endParaRPr lang="en-US" sz="2000" dirty="0">
              <a:latin typeface="Arial" panose="020B0604020202020204" pitchFamily="34" charset="0"/>
              <a:cs typeface="Arial" panose="020B0604020202020204" pitchFamily="34" charset="0"/>
            </a:endParaRPr>
          </a:p>
          <a:p>
            <a:pPr marL="457200" lvl="1" indent="0">
              <a:buNone/>
            </a:pPr>
            <a:r>
              <a:rPr lang="en-US" sz="2000" dirty="0" err="1">
                <a:latin typeface="Courier New" panose="02070309020205020404" pitchFamily="49" charset="0"/>
                <a:cs typeface="Courier New" panose="02070309020205020404" pitchFamily="49" charset="0"/>
              </a:rPr>
              <a:t>squeue</a:t>
            </a:r>
            <a:r>
              <a:rPr lang="en-US" sz="2000" dirty="0">
                <a:latin typeface="Courier New" panose="02070309020205020404" pitchFamily="49" charset="0"/>
                <a:cs typeface="Courier New" panose="02070309020205020404" pitchFamily="49" charset="0"/>
              </a:rPr>
              <a:t> -u gka6a  </a:t>
            </a:r>
            <a:r>
              <a:rPr lang="en-US" sz="1600" dirty="0">
                <a:latin typeface="Courier New" panose="02070309020205020404" pitchFamily="49" charset="0"/>
                <a:cs typeface="Courier New" panose="02070309020205020404" pitchFamily="49" charset="0"/>
              </a:rPr>
              <a:t>#</a:t>
            </a:r>
            <a:r>
              <a:rPr lang="en-US" sz="1600" dirty="0">
                <a:latin typeface="Arial" panose="020B0604020202020204" pitchFamily="34" charset="0"/>
                <a:cs typeface="Arial" panose="020B0604020202020204" pitchFamily="34" charset="0"/>
              </a:rPr>
              <a:t> If I only want to see my jobs I can use</a:t>
            </a:r>
          </a:p>
          <a:p>
            <a:pPr marL="457200" lvl="1" indent="0">
              <a:buNone/>
            </a:pPr>
            <a:endParaRPr lang="en-US" sz="1600" dirty="0">
              <a:latin typeface="Courier New" panose="02070309020205020404" pitchFamily="49" charset="0"/>
              <a:cs typeface="Courier New" panose="02070309020205020404" pitchFamily="49" charset="0"/>
            </a:endParaRPr>
          </a:p>
          <a:p>
            <a:r>
              <a:rPr lang="en-US" sz="2000" dirty="0">
                <a:latin typeface="Arial" panose="020B0604020202020204" pitchFamily="34" charset="0"/>
                <a:cs typeface="Arial" panose="020B0604020202020204" pitchFamily="34" charset="0"/>
              </a:rPr>
              <a:t>Job status:</a:t>
            </a:r>
          </a:p>
          <a:p>
            <a:pPr marL="457200" lvl="1" indent="0">
              <a:buNone/>
            </a:pPr>
            <a:r>
              <a:rPr lang="en-US" sz="1600" dirty="0">
                <a:latin typeface="Arial" panose="020B0604020202020204" pitchFamily="34" charset="0"/>
                <a:cs typeface="Arial" panose="020B0604020202020204" pitchFamily="34" charset="0"/>
              </a:rPr>
              <a:t> </a:t>
            </a:r>
            <a:r>
              <a:rPr lang="en-US" sz="1600" dirty="0">
                <a:latin typeface="Courier New" panose="02070309020205020404" pitchFamily="49" charset="0"/>
                <a:cs typeface="Courier New" panose="02070309020205020404" pitchFamily="49" charset="0"/>
              </a:rPr>
              <a:t>PD	</a:t>
            </a:r>
            <a:r>
              <a:rPr lang="en-US" sz="1600" dirty="0">
                <a:latin typeface="Arial" panose="020B0604020202020204" pitchFamily="34" charset="0"/>
                <a:cs typeface="Arial" panose="020B0604020202020204" pitchFamily="34" charset="0"/>
              </a:rPr>
              <a:t>pending</a:t>
            </a:r>
          </a:p>
          <a:p>
            <a:pPr marL="457200" lvl="1" indent="0">
              <a:buNone/>
            </a:pPr>
            <a:r>
              <a:rPr lang="en-US" sz="1600" dirty="0">
                <a:latin typeface="Arial" panose="020B0604020202020204" pitchFamily="34" charset="0"/>
                <a:cs typeface="Arial" panose="020B0604020202020204" pitchFamily="34" charset="0"/>
              </a:rPr>
              <a:t> </a:t>
            </a:r>
            <a:r>
              <a:rPr lang="en-US" sz="1600" dirty="0">
                <a:latin typeface="Courier New" panose="02070309020205020404" pitchFamily="49" charset="0"/>
                <a:cs typeface="Courier New" panose="02070309020205020404" pitchFamily="49" charset="0"/>
              </a:rPr>
              <a:t>R	</a:t>
            </a:r>
            <a:r>
              <a:rPr lang="en-US" sz="1600" dirty="0">
                <a:latin typeface="Arial" panose="020B0604020202020204" pitchFamily="34" charset="0"/>
                <a:cs typeface="Arial" panose="020B0604020202020204" pitchFamily="34" charset="0"/>
              </a:rPr>
              <a:t>running</a:t>
            </a:r>
          </a:p>
          <a:p>
            <a:pPr marL="457200" lvl="1" indent="0">
              <a:buNone/>
            </a:pPr>
            <a:r>
              <a:rPr lang="en-US" sz="1600" dirty="0">
                <a:latin typeface="Arial" panose="020B0604020202020204" pitchFamily="34" charset="0"/>
                <a:cs typeface="Arial" panose="020B0604020202020204" pitchFamily="34" charset="0"/>
              </a:rPr>
              <a:t> </a:t>
            </a:r>
            <a:r>
              <a:rPr lang="en-US" sz="1600" dirty="0">
                <a:latin typeface="Courier New" panose="02070309020205020404" pitchFamily="49" charset="0"/>
                <a:cs typeface="Courier New" panose="02070309020205020404" pitchFamily="49" charset="0"/>
              </a:rPr>
              <a:t>CG</a:t>
            </a:r>
            <a:r>
              <a:rPr lang="en-US" sz="1600" dirty="0">
                <a:latin typeface="Arial" panose="020B0604020202020204" pitchFamily="34" charset="0"/>
                <a:cs typeface="Arial" panose="020B0604020202020204" pitchFamily="34" charset="0"/>
              </a:rPr>
              <a:t>	exiting</a:t>
            </a:r>
          </a:p>
          <a:p>
            <a:endParaRPr lang="en-US" dirty="0"/>
          </a:p>
        </p:txBody>
      </p:sp>
      <p:sp>
        <p:nvSpPr>
          <p:cNvPr id="4" name="Rectangle 3"/>
          <p:cNvSpPr/>
          <p:nvPr/>
        </p:nvSpPr>
        <p:spPr>
          <a:xfrm>
            <a:off x="609600" y="4418115"/>
            <a:ext cx="8084505" cy="1524000"/>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squeue</a:t>
            </a:r>
            <a:r>
              <a:rPr lang="en-US" sz="1600" dirty="0">
                <a:solidFill>
                  <a:schemeClr val="tx1"/>
                </a:solidFill>
                <a:latin typeface="Courier New" panose="02070309020205020404" pitchFamily="49" charset="0"/>
                <a:cs typeface="Courier New" panose="02070309020205020404" pitchFamily="49" charset="0"/>
              </a:rPr>
              <a:t> –u gka6a</a:t>
            </a:r>
            <a:br>
              <a:rPr lang="en-US" sz="1600" dirty="0">
                <a:solidFill>
                  <a:schemeClr val="tx1"/>
                </a:solidFill>
                <a:latin typeface="Courier New" panose="02070309020205020404" pitchFamily="49" charset="0"/>
                <a:cs typeface="Courier New" panose="02070309020205020404" pitchFamily="49" charset="0"/>
              </a:rPr>
            </a:br>
            <a:endParaRPr lang="en-US" sz="1600" dirty="0">
              <a:solidFill>
                <a:schemeClr val="tx1"/>
              </a:solidFill>
              <a:latin typeface="Courier New" panose="02070309020205020404" pitchFamily="49" charset="0"/>
              <a:cs typeface="Courier New" panose="02070309020205020404" pitchFamily="49" charset="0"/>
            </a:endParaRPr>
          </a:p>
          <a:p>
            <a:r>
              <a:rPr lang="en-US" sz="1400" dirty="0">
                <a:solidFill>
                  <a:schemeClr val="tx1"/>
                </a:solidFill>
                <a:latin typeface="Courier New" panose="02070309020205020404" pitchFamily="49" charset="0"/>
                <a:cs typeface="Courier New" panose="02070309020205020404" pitchFamily="49" charset="0"/>
              </a:rPr>
              <a:t>JOBID PARTITION     NAME     USER	  ST    TIME  NODES  NODELIST(REASON)</a:t>
            </a:r>
          </a:p>
          <a:p>
            <a:r>
              <a:rPr lang="en-US" sz="1400" dirty="0">
                <a:solidFill>
                  <a:schemeClr val="tx1"/>
                </a:solidFill>
                <a:latin typeface="Courier New" panose="02070309020205020404" pitchFamily="49" charset="0"/>
                <a:cs typeface="Courier New" panose="02070309020205020404" pitchFamily="49" charset="0"/>
              </a:rPr>
              <a:t>36805  standard   </a:t>
            </a:r>
            <a:r>
              <a:rPr lang="en-US" sz="1400" dirty="0" err="1">
                <a:solidFill>
                  <a:schemeClr val="tx1"/>
                </a:solidFill>
                <a:latin typeface="Courier New" panose="02070309020205020404" pitchFamily="49" charset="0"/>
                <a:cs typeface="Courier New" panose="02070309020205020404" pitchFamily="49" charset="0"/>
              </a:rPr>
              <a:t>myjob.sl</a:t>
            </a:r>
            <a:r>
              <a:rPr lang="en-US" sz="1400" dirty="0">
                <a:solidFill>
                  <a:schemeClr val="tx1"/>
                </a:solidFill>
                <a:latin typeface="Courier New" panose="02070309020205020404" pitchFamily="49" charset="0"/>
                <a:cs typeface="Courier New" panose="02070309020205020404" pitchFamily="49" charset="0"/>
              </a:rPr>
              <a:t>  gka6a    R    1:45    1     udc-aw38-34-l</a:t>
            </a:r>
          </a:p>
          <a:p>
            <a:pPr algn="ctr"/>
            <a:endParaRPr lang="en-US" dirty="0"/>
          </a:p>
        </p:txBody>
      </p:sp>
    </p:spTree>
    <p:extLst>
      <p:ext uri="{BB962C8B-B14F-4D97-AF65-F5344CB8AC3E}">
        <p14:creationId xmlns:p14="http://schemas.microsoft.com/office/powerpoint/2010/main" val="1524189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Change directory to scripts and run the </a:t>
            </a:r>
            <a:r>
              <a:rPr lang="en-US" dirty="0" err="1">
                <a:latin typeface="Arial" panose="020B0604020202020204" pitchFamily="34" charset="0"/>
                <a:cs typeface="Arial" panose="020B0604020202020204" pitchFamily="34" charset="0"/>
              </a:rPr>
              <a:t>slurm</a:t>
            </a:r>
            <a:r>
              <a:rPr lang="en-US" dirty="0">
                <a:latin typeface="Arial" panose="020B0604020202020204" pitchFamily="34" charset="0"/>
                <a:cs typeface="Arial" panose="020B0604020202020204" pitchFamily="34" charset="0"/>
              </a:rPr>
              <a:t> file </a:t>
            </a:r>
            <a:r>
              <a:rPr lang="en-US" dirty="0" err="1">
                <a:latin typeface="Courier New" panose="02070309020205020404" pitchFamily="49" charset="0"/>
                <a:cs typeface="Courier New" panose="02070309020205020404" pitchFamily="49" charset="0"/>
              </a:rPr>
              <a:t>hello_world.slurm</a:t>
            </a:r>
            <a:endParaRPr lang="en-US" dirty="0">
              <a:latin typeface="Courier New" panose="02070309020205020404" pitchFamily="49" charset="0"/>
              <a:cs typeface="Courier New" panose="02070309020205020404" pitchFamily="49" charset="0"/>
            </a:endParaRPr>
          </a:p>
          <a:p>
            <a:endParaRPr lang="en-US" dirty="0">
              <a:cs typeface="Courier New" panose="02070309020205020404" pitchFamily="49" charset="0"/>
            </a:endParaRPr>
          </a:p>
          <a:p>
            <a:r>
              <a:rPr lang="en-US" dirty="0">
                <a:cs typeface="Courier New" panose="02070309020205020404" pitchFamily="49" charset="0"/>
              </a:rPr>
              <a:t>What do you see when you run </a:t>
            </a:r>
          </a:p>
          <a:p>
            <a:pPr marL="457200" lvl="1" indent="0">
              <a:buNone/>
            </a:pPr>
            <a:r>
              <a:rPr lang="en-US" dirty="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squeue</a:t>
            </a:r>
            <a:r>
              <a:rPr lang="en-US" sz="2800" dirty="0">
                <a:latin typeface="Courier New" panose="02070309020205020404" pitchFamily="49" charset="0"/>
                <a:cs typeface="Courier New" panose="02070309020205020404" pitchFamily="49" charset="0"/>
              </a:rPr>
              <a:t> -u &lt;</a:t>
            </a:r>
            <a:r>
              <a:rPr lang="en-US" sz="2800" dirty="0" err="1">
                <a:latin typeface="Courier New" panose="02070309020205020404" pitchFamily="49" charset="0"/>
                <a:cs typeface="Courier New" panose="02070309020205020404" pitchFamily="49" charset="0"/>
              </a:rPr>
              <a:t>yourID</a:t>
            </a:r>
            <a:r>
              <a:rPr lang="en-US" sz="2800" dirty="0">
                <a:latin typeface="Courier New" panose="02070309020205020404" pitchFamily="49" charset="0"/>
                <a:cs typeface="Courier New" panose="02070309020205020404" pitchFamily="49" charset="0"/>
              </a:rPr>
              <a:t>&gt;</a:t>
            </a:r>
          </a:p>
          <a:p>
            <a:pPr marL="457200" lvl="1" indent="0">
              <a:buNone/>
            </a:pPr>
            <a:endParaRPr lang="en-US" dirty="0">
              <a:cs typeface="Courier New" panose="02070309020205020404" pitchFamily="49" charset="0"/>
            </a:endParaRPr>
          </a:p>
        </p:txBody>
      </p:sp>
      <p:sp>
        <p:nvSpPr>
          <p:cNvPr id="7" name="Title 1">
            <a:extLst>
              <a:ext uri="{FF2B5EF4-FFF2-40B4-BE49-F238E27FC236}">
                <a16:creationId xmlns:a16="http://schemas.microsoft.com/office/drawing/2014/main" id="{CB3E740F-5115-1B41-B7D5-6FB614907A25}"/>
              </a:ext>
            </a:extLst>
          </p:cNvPr>
          <p:cNvSpPr txBox="1">
            <a:spLocks/>
          </p:cNvSpPr>
          <p:nvPr/>
        </p:nvSpPr>
        <p:spPr>
          <a:xfrm>
            <a:off x="959805" y="47307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accent1">
                    <a:lumMod val="50000"/>
                  </a:schemeClr>
                </a:solidFill>
                <a:latin typeface="+mj-lt"/>
                <a:ea typeface="+mj-ea"/>
                <a:cs typeface="+mj-cs"/>
              </a:defRPr>
            </a:lvl1pPr>
          </a:lstStyle>
          <a:p>
            <a:r>
              <a:rPr lang="en-US"/>
              <a:t>EXERCISE</a:t>
            </a:r>
            <a:endParaRPr lang="en-US" dirty="0"/>
          </a:p>
        </p:txBody>
      </p:sp>
    </p:spTree>
    <p:extLst>
      <p:ext uri="{BB962C8B-B14F-4D97-AF65-F5344CB8AC3E}">
        <p14:creationId xmlns:p14="http://schemas.microsoft.com/office/powerpoint/2010/main" val="10278434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Deleting a Job</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If you need to cancel a job use </a:t>
            </a:r>
            <a:r>
              <a:rPr lang="en-US" dirty="0" err="1">
                <a:latin typeface="Courier New" panose="02070309020205020404" pitchFamily="49" charset="0"/>
                <a:cs typeface="Courier New" panose="02070309020205020404" pitchFamily="49" charset="0"/>
              </a:rPr>
              <a:t>scancel</a:t>
            </a:r>
            <a:r>
              <a:rPr lang="en-US" dirty="0">
                <a:latin typeface="Arial" panose="020B0604020202020204" pitchFamily="34" charset="0"/>
                <a:cs typeface="Arial" panose="020B0604020202020204" pitchFamily="34" charset="0"/>
              </a:rPr>
              <a:t> with the job ID (you must always know the job ID)</a:t>
            </a:r>
          </a:p>
        </p:txBody>
      </p:sp>
      <p:sp>
        <p:nvSpPr>
          <p:cNvPr id="4" name="Rectangle 3"/>
          <p:cNvSpPr/>
          <p:nvPr/>
        </p:nvSpPr>
        <p:spPr>
          <a:xfrm>
            <a:off x="1714500" y="3163094"/>
            <a:ext cx="57150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Courier New" panose="02070309020205020404" pitchFamily="49" charset="0"/>
                <a:cs typeface="Courier New" panose="02070309020205020404" pitchFamily="49" charset="0"/>
              </a:rPr>
              <a:t>$ </a:t>
            </a:r>
            <a:r>
              <a:rPr lang="en-US" sz="3200" dirty="0" err="1">
                <a:solidFill>
                  <a:schemeClr val="tx1"/>
                </a:solidFill>
                <a:latin typeface="Courier New" panose="02070309020205020404" pitchFamily="49" charset="0"/>
                <a:cs typeface="Courier New" panose="02070309020205020404" pitchFamily="49" charset="0"/>
              </a:rPr>
              <a:t>scancel</a:t>
            </a:r>
            <a:r>
              <a:rPr lang="en-US" sz="3200" dirty="0">
                <a:solidFill>
                  <a:schemeClr val="tx1"/>
                </a:solidFill>
                <a:latin typeface="Courier New" panose="02070309020205020404" pitchFamily="49" charset="0"/>
                <a:cs typeface="Courier New" panose="02070309020205020404" pitchFamily="49" charset="0"/>
              </a:rPr>
              <a:t> 36805 #</a:t>
            </a:r>
            <a:r>
              <a:rPr lang="en-US" sz="3200" dirty="0" err="1">
                <a:solidFill>
                  <a:schemeClr val="tx1"/>
                </a:solidFill>
                <a:latin typeface="Courier New" panose="02070309020205020404" pitchFamily="49" charset="0"/>
                <a:cs typeface="Courier New" panose="02070309020205020404" pitchFamily="49" charset="0"/>
              </a:rPr>
              <a:t>jobID</a:t>
            </a:r>
            <a:endParaRPr lang="en-US" sz="32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52580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191" y="309334"/>
            <a:ext cx="7886700" cy="1325563"/>
          </a:xfrm>
        </p:spPr>
        <p:txBody>
          <a:bodyPr>
            <a:normAutofit/>
          </a:bodyPr>
          <a:lstStyle/>
          <a:p>
            <a:r>
              <a:rPr lang="en-US" sz="4000" dirty="0"/>
              <a:t>Logging in - </a:t>
            </a:r>
            <a:r>
              <a:rPr lang="en-US" sz="3200" dirty="0"/>
              <a:t>using (OOD)</a:t>
            </a:r>
          </a:p>
        </p:txBody>
      </p:sp>
      <p:sp>
        <p:nvSpPr>
          <p:cNvPr id="3" name="Content Placeholder 2"/>
          <p:cNvSpPr>
            <a:spLocks noGrp="1"/>
          </p:cNvSpPr>
          <p:nvPr>
            <p:ph idx="1"/>
          </p:nvPr>
        </p:nvSpPr>
        <p:spPr>
          <a:xfrm>
            <a:off x="457200" y="1828800"/>
            <a:ext cx="7886700" cy="2898775"/>
          </a:xfrm>
        </p:spPr>
        <p:txBody>
          <a:bodyPr>
            <a:normAutofit lnSpcReduction="10000"/>
          </a:bodyPr>
          <a:lstStyle/>
          <a:p>
            <a:pPr>
              <a:lnSpc>
                <a:spcPct val="100000"/>
              </a:lnSpc>
            </a:pPr>
            <a:r>
              <a:rPr lang="en-US" sz="2200" dirty="0" err="1">
                <a:latin typeface="Arial" panose="020B0604020202020204" pitchFamily="34" charset="0"/>
                <a:cs typeface="Arial" panose="020B0604020202020204" pitchFamily="34" charset="0"/>
              </a:rPr>
              <a:t>OpenOnDemand</a:t>
            </a:r>
            <a:r>
              <a:rPr lang="en-US" sz="2200" dirty="0">
                <a:latin typeface="Arial" panose="020B0604020202020204" pitchFamily="34" charset="0"/>
                <a:cs typeface="Arial" panose="020B0604020202020204" pitchFamily="34" charset="0"/>
              </a:rPr>
              <a:t> is a graphical user interface that allows you to examine and manipulate files and submit jobs.</a:t>
            </a:r>
          </a:p>
          <a:p>
            <a:pPr>
              <a:lnSpc>
                <a:spcPct val="100000"/>
              </a:lnSpc>
            </a:pPr>
            <a:r>
              <a:rPr lang="en-US" sz="2200" dirty="0">
                <a:latin typeface="Arial" panose="020B0604020202020204" pitchFamily="34" charset="0"/>
                <a:cs typeface="Arial" panose="020B0604020202020204" pitchFamily="34" charset="0"/>
              </a:rPr>
              <a:t>It is very easy and intuitive but, is limited.  It's a good way to get started.</a:t>
            </a:r>
          </a:p>
          <a:p>
            <a:pPr>
              <a:lnSpc>
                <a:spcPct val="100000"/>
              </a:lnSpc>
            </a:pPr>
            <a:r>
              <a:rPr lang="en-US" sz="2200" dirty="0">
                <a:latin typeface="Arial" panose="020B0604020202020204" pitchFamily="34" charset="0"/>
                <a:cs typeface="Arial" panose="020B0604020202020204" pitchFamily="34" charset="0"/>
              </a:rPr>
              <a:t>OOD also provides portals to applications such as </a:t>
            </a:r>
            <a:r>
              <a:rPr lang="en-US" sz="2200" dirty="0" err="1">
                <a:latin typeface="Arial" panose="020B0604020202020204" pitchFamily="34" charset="0"/>
                <a:cs typeface="Arial" panose="020B0604020202020204" pitchFamily="34" charset="0"/>
              </a:rPr>
              <a:t>Jupyterlab</a:t>
            </a:r>
            <a:r>
              <a:rPr lang="en-US" sz="2200" dirty="0">
                <a:latin typeface="Arial" panose="020B0604020202020204" pitchFamily="34" charset="0"/>
                <a:cs typeface="Arial" panose="020B0604020202020204" pitchFamily="34" charset="0"/>
              </a:rPr>
              <a:t> and R Studio Server.</a:t>
            </a:r>
          </a:p>
          <a:p>
            <a:pPr>
              <a:lnSpc>
                <a:spcPct val="100000"/>
              </a:lnSpc>
            </a:pPr>
            <a:r>
              <a:rPr lang="en-US" sz="2200" dirty="0">
                <a:latin typeface="Arial" panose="020B0604020202020204" pitchFamily="34" charset="0"/>
                <a:cs typeface="Arial" panose="020B0604020202020204" pitchFamily="34" charset="0"/>
              </a:rPr>
              <a:t>When you first log in (through </a:t>
            </a:r>
            <a:r>
              <a:rPr lang="en-US" sz="2200" dirty="0" err="1">
                <a:latin typeface="Arial" panose="020B0604020202020204" pitchFamily="34" charset="0"/>
                <a:cs typeface="Arial" panose="020B0604020202020204" pitchFamily="34" charset="0"/>
              </a:rPr>
              <a:t>Netbadge</a:t>
            </a:r>
            <a:r>
              <a:rPr lang="en-US" sz="2200" dirty="0">
                <a:latin typeface="Arial" panose="020B0604020202020204" pitchFamily="34" charset="0"/>
                <a:cs typeface="Arial" panose="020B0604020202020204" pitchFamily="34" charset="0"/>
              </a:rPr>
              <a:t>) you will see the Dashboard.</a:t>
            </a:r>
          </a:p>
        </p:txBody>
      </p:sp>
      <p:sp>
        <p:nvSpPr>
          <p:cNvPr id="4" name="TextBox 3">
            <a:extLst>
              <a:ext uri="{FF2B5EF4-FFF2-40B4-BE49-F238E27FC236}">
                <a16:creationId xmlns:a16="http://schemas.microsoft.com/office/drawing/2014/main" id="{F8BD287D-E632-D144-8D4D-BD5AA112E055}"/>
              </a:ext>
            </a:extLst>
          </p:cNvPr>
          <p:cNvSpPr txBox="1"/>
          <p:nvPr/>
        </p:nvSpPr>
        <p:spPr>
          <a:xfrm>
            <a:off x="812848" y="1255134"/>
            <a:ext cx="606871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hlinkClick r:id="rId3"/>
              </a:rPr>
              <a:t>https://www.rc.virginia.edu/userinfo/rivanna/ood/overview/</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69513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SLURM Directives</a:t>
            </a:r>
          </a:p>
        </p:txBody>
      </p:sp>
      <p:sp>
        <p:nvSpPr>
          <p:cNvPr id="3" name="Content Placeholder 2"/>
          <p:cNvSpPr>
            <a:spLocks noGrp="1"/>
          </p:cNvSpPr>
          <p:nvPr>
            <p:ph idx="1"/>
          </p:nvPr>
        </p:nvSpPr>
        <p:spPr/>
        <p:txBody>
          <a:bodyPr>
            <a:normAutofit lnSpcReduction="10000"/>
          </a:bodyPr>
          <a:lstStyle/>
          <a:p>
            <a:pPr marL="0" indent="0">
              <a:buNone/>
            </a:pPr>
            <a:r>
              <a:rPr lang="en-US" dirty="0">
                <a:latin typeface="Courier New" panose="02070309020205020404" pitchFamily="49" charset="0"/>
                <a:cs typeface="Courier New" panose="02070309020205020404" pitchFamily="49" charset="0"/>
              </a:rPr>
              <a:t>#SBATCH --nodes=&lt;n&gt;</a:t>
            </a:r>
          </a:p>
          <a:p>
            <a:pPr marL="0" indent="0">
              <a:buNone/>
            </a:pPr>
            <a:r>
              <a:rPr lang="en-US" dirty="0">
                <a:latin typeface="Courier New" panose="02070309020205020404" pitchFamily="49" charset="0"/>
                <a:cs typeface="Courier New" panose="02070309020205020404" pitchFamily="49" charset="0"/>
              </a:rPr>
              <a:t>#SBATCH --</a:t>
            </a:r>
            <a:r>
              <a:rPr lang="en-US" dirty="0" err="1">
                <a:latin typeface="Courier New" panose="02070309020205020404" pitchFamily="49" charset="0"/>
                <a:cs typeface="Courier New" panose="02070309020205020404" pitchFamily="49" charset="0"/>
              </a:rPr>
              <a:t>ntasks</a:t>
            </a:r>
            <a:r>
              <a:rPr lang="en-US" dirty="0">
                <a:latin typeface="Courier New" panose="02070309020205020404" pitchFamily="49" charset="0"/>
                <a:cs typeface="Courier New" panose="02070309020205020404" pitchFamily="49" charset="0"/>
              </a:rPr>
              <a:t>-per-node=&lt;n&gt;</a:t>
            </a:r>
          </a:p>
          <a:p>
            <a:pPr marL="0" indent="0">
              <a:buNone/>
            </a:pPr>
            <a:r>
              <a:rPr lang="en-US" dirty="0">
                <a:latin typeface="Courier New" panose="02070309020205020404" pitchFamily="49" charset="0"/>
                <a:cs typeface="Courier New" panose="02070309020205020404" pitchFamily="49" charset="0"/>
              </a:rPr>
              <a:t>#SBATCH --</a:t>
            </a:r>
            <a:r>
              <a:rPr lang="en-US" dirty="0" err="1">
                <a:latin typeface="Courier New" panose="02070309020205020404" pitchFamily="49" charset="0"/>
                <a:cs typeface="Courier New" panose="02070309020205020404" pitchFamily="49" charset="0"/>
              </a:rPr>
              <a:t>ntasks</a:t>
            </a:r>
            <a:r>
              <a:rPr lang="en-US" dirty="0">
                <a:latin typeface="Courier New" panose="02070309020205020404" pitchFamily="49" charset="0"/>
                <a:cs typeface="Courier New" panose="02070309020205020404" pitchFamily="49" charset="0"/>
              </a:rPr>
              <a:t>=&lt;n&gt; </a:t>
            </a:r>
          </a:p>
          <a:p>
            <a:pPr marL="0" indent="0">
              <a:buNone/>
            </a:pPr>
            <a:r>
              <a:rPr lang="en-US" dirty="0">
                <a:latin typeface="Courier New" panose="02070309020205020404" pitchFamily="49" charset="0"/>
                <a:cs typeface="Courier New" panose="02070309020205020404" pitchFamily="49" charset="0"/>
              </a:rPr>
              <a:t>#SBATCH --mem=&lt;n&gt; #in </a:t>
            </a:r>
            <a:r>
              <a:rPr lang="en-US" dirty="0" err="1">
                <a:latin typeface="Courier New" panose="02070309020205020404" pitchFamily="49" charset="0"/>
                <a:cs typeface="Courier New" panose="02070309020205020404" pitchFamily="49" charset="0"/>
              </a:rPr>
              <a:t>mb</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#SBATCH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=&lt;n&gt;  #in </a:t>
            </a:r>
            <a:r>
              <a:rPr lang="en-US" dirty="0" err="1">
                <a:latin typeface="Courier New" panose="02070309020205020404" pitchFamily="49" charset="0"/>
                <a:cs typeface="Courier New" panose="02070309020205020404" pitchFamily="49" charset="0"/>
              </a:rPr>
              <a:t>mb</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#SBATCH --</a:t>
            </a:r>
            <a:r>
              <a:rPr lang="en-US" dirty="0" err="1">
                <a:latin typeface="Courier New" panose="02070309020205020404" pitchFamily="49" charset="0"/>
                <a:cs typeface="Courier New" panose="02070309020205020404" pitchFamily="49" charset="0"/>
              </a:rPr>
              <a:t>cpus</a:t>
            </a:r>
            <a:r>
              <a:rPr lang="en-US" dirty="0">
                <a:latin typeface="Courier New" panose="02070309020205020404" pitchFamily="49" charset="0"/>
                <a:cs typeface="Courier New" panose="02070309020205020404" pitchFamily="49" charset="0"/>
              </a:rPr>
              <a:t>-per-task=&lt;n&gt; #cores</a:t>
            </a:r>
          </a:p>
          <a:p>
            <a:pPr marL="0" indent="0">
              <a:buNone/>
            </a:pPr>
            <a:r>
              <a:rPr lang="en-US" dirty="0">
                <a:latin typeface="Courier New" panose="02070309020205020404" pitchFamily="49" charset="0"/>
                <a:cs typeface="Courier New" panose="02070309020205020404" pitchFamily="49" charset="0"/>
              </a:rPr>
              <a:t>#SBATCH --time=&lt;</a:t>
            </a:r>
            <a:r>
              <a:rPr lang="en-US" dirty="0" err="1">
                <a:latin typeface="Courier New" panose="02070309020205020404" pitchFamily="49" charset="0"/>
                <a:cs typeface="Courier New" panose="02070309020205020404" pitchFamily="49" charset="0"/>
              </a:rPr>
              <a:t>d-hh:mm:ss</a:t>
            </a:r>
            <a:r>
              <a:rPr lang="en-US" dirty="0">
                <a:latin typeface="Courier New" panose="02070309020205020404" pitchFamily="49" charset="0"/>
                <a:cs typeface="Courier New" panose="02070309020205020404" pitchFamily="49" charset="0"/>
              </a:rPr>
              <a:t>&gt;</a:t>
            </a:r>
          </a:p>
          <a:p>
            <a:pPr marL="0" indent="0">
              <a:buNone/>
            </a:pPr>
            <a:r>
              <a:rPr lang="en-US" dirty="0">
                <a:latin typeface="Courier New" panose="02070309020205020404" pitchFamily="49" charset="0"/>
                <a:cs typeface="Courier New" panose="02070309020205020404" pitchFamily="49" charset="0"/>
              </a:rPr>
              <a:t>#SBATCH --account=&lt;</a:t>
            </a:r>
            <a:r>
              <a:rPr lang="en-US" dirty="0" err="1">
                <a:latin typeface="Courier New" panose="02070309020205020404" pitchFamily="49" charset="0"/>
                <a:cs typeface="Courier New" panose="02070309020205020404" pitchFamily="49" charset="0"/>
              </a:rPr>
              <a:t>mygroup</a:t>
            </a:r>
            <a:r>
              <a:rPr lang="en-US" dirty="0">
                <a:latin typeface="Courier New" panose="02070309020205020404" pitchFamily="49" charset="0"/>
                <a:cs typeface="Courier New" panose="02070309020205020404" pitchFamily="49" charset="0"/>
              </a:rPr>
              <a:t>&gt;</a:t>
            </a:r>
          </a:p>
          <a:p>
            <a:pPr marL="0" indent="0">
              <a:buNone/>
            </a:pPr>
            <a:r>
              <a:rPr lang="en-US" dirty="0">
                <a:latin typeface="Courier New" panose="02070309020205020404" pitchFamily="49" charset="0"/>
                <a:cs typeface="Courier New" panose="02070309020205020404" pitchFamily="49" charset="0"/>
              </a:rPr>
              <a:t>#SBATCH --partition=&lt;p&gt;</a:t>
            </a:r>
          </a:p>
        </p:txBody>
      </p:sp>
    </p:spTree>
    <p:extLst>
      <p:ext uri="{BB962C8B-B14F-4D97-AF65-F5344CB8AC3E}">
        <p14:creationId xmlns:p14="http://schemas.microsoft.com/office/powerpoint/2010/main" val="39496827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Single-Letter Equivalents</a:t>
            </a:r>
          </a:p>
        </p:txBody>
      </p:sp>
      <p:sp>
        <p:nvSpPr>
          <p:cNvPr id="3" name="Content Placeholder 2"/>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Many SLURM directives have a single-letter equivalent which is used with a single hyphen and no equals symbol.</a:t>
            </a:r>
          </a:p>
          <a:p>
            <a:pPr marL="0" indent="0">
              <a:buNone/>
            </a:pPr>
            <a:r>
              <a:rPr lang="en-US" dirty="0">
                <a:latin typeface="Courier New" panose="02070309020205020404" pitchFamily="49" charset="0"/>
                <a:cs typeface="Courier New" panose="02070309020205020404" pitchFamily="49" charset="0"/>
              </a:rPr>
              <a:t>#SBATCH -N &lt;n&gt;  #nodes</a:t>
            </a:r>
          </a:p>
          <a:p>
            <a:pPr marL="0" indent="0">
              <a:buNone/>
            </a:pPr>
            <a:r>
              <a:rPr lang="en-US" dirty="0">
                <a:latin typeface="Courier New" panose="02070309020205020404" pitchFamily="49" charset="0"/>
                <a:cs typeface="Courier New" panose="02070309020205020404" pitchFamily="49" charset="0"/>
              </a:rPr>
              <a:t>#SBATCH -n &lt;n&gt;  #</a:t>
            </a:r>
            <a:r>
              <a:rPr lang="en-US" dirty="0" err="1">
                <a:latin typeface="Courier New" panose="02070309020205020404" pitchFamily="49" charset="0"/>
                <a:cs typeface="Courier New" panose="02070309020205020404" pitchFamily="49" charset="0"/>
              </a:rPr>
              <a:t>ntasks</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#SBATCH -c &lt;n&gt;  #</a:t>
            </a:r>
            <a:r>
              <a:rPr lang="en-US" dirty="0" err="1">
                <a:latin typeface="Courier New" panose="02070309020205020404" pitchFamily="49" charset="0"/>
                <a:cs typeface="Courier New" panose="02070309020205020404" pitchFamily="49" charset="0"/>
              </a:rPr>
              <a:t>cpus</a:t>
            </a:r>
            <a:r>
              <a:rPr lang="en-US" dirty="0">
                <a:latin typeface="Courier New" panose="02070309020205020404" pitchFamily="49" charset="0"/>
                <a:cs typeface="Courier New" panose="02070309020205020404" pitchFamily="49" charset="0"/>
              </a:rPr>
              <a:t>-per-task</a:t>
            </a:r>
          </a:p>
          <a:p>
            <a:pPr marL="0" indent="0">
              <a:buNone/>
            </a:pPr>
            <a:r>
              <a:rPr lang="en-US" dirty="0">
                <a:latin typeface="Courier New" panose="02070309020205020404" pitchFamily="49" charset="0"/>
                <a:cs typeface="Courier New" panose="02070309020205020404" pitchFamily="49" charset="0"/>
              </a:rPr>
              <a:t>#SBATCH -t &lt;</a:t>
            </a:r>
            <a:r>
              <a:rPr lang="en-US" dirty="0" err="1">
                <a:latin typeface="Courier New" panose="02070309020205020404" pitchFamily="49" charset="0"/>
                <a:cs typeface="Courier New" panose="02070309020205020404" pitchFamily="49" charset="0"/>
              </a:rPr>
              <a:t>d-hh:mm:ss</a:t>
            </a:r>
            <a:r>
              <a:rPr lang="en-US" dirty="0">
                <a:latin typeface="Courier New" panose="02070309020205020404" pitchFamily="49" charset="0"/>
                <a:cs typeface="Courier New" panose="02070309020205020404" pitchFamily="49" charset="0"/>
              </a:rPr>
              <a:t>&gt; #time</a:t>
            </a:r>
          </a:p>
          <a:p>
            <a:pPr marL="0" indent="0">
              <a:buNone/>
            </a:pPr>
            <a:r>
              <a:rPr lang="en-US" dirty="0">
                <a:latin typeface="Courier New" panose="02070309020205020404" pitchFamily="49" charset="0"/>
                <a:cs typeface="Courier New" panose="02070309020205020404" pitchFamily="49" charset="0"/>
              </a:rPr>
              <a:t>#SBATCH -A &lt;</a:t>
            </a:r>
            <a:r>
              <a:rPr lang="en-US" dirty="0" err="1">
                <a:latin typeface="Courier New" panose="02070309020205020404" pitchFamily="49" charset="0"/>
                <a:cs typeface="Courier New" panose="02070309020205020404" pitchFamily="49" charset="0"/>
              </a:rPr>
              <a:t>mygroup</a:t>
            </a:r>
            <a:r>
              <a:rPr lang="en-US" dirty="0">
                <a:latin typeface="Courier New" panose="02070309020205020404" pitchFamily="49" charset="0"/>
                <a:cs typeface="Courier New" panose="02070309020205020404" pitchFamily="49" charset="0"/>
              </a:rPr>
              <a:t>&gt; #account</a:t>
            </a:r>
          </a:p>
          <a:p>
            <a:pPr marL="0" indent="0">
              <a:buNone/>
            </a:pPr>
            <a:r>
              <a:rPr lang="en-US" dirty="0">
                <a:latin typeface="Courier New" panose="02070309020205020404" pitchFamily="49" charset="0"/>
                <a:cs typeface="Courier New" panose="02070309020205020404" pitchFamily="49" charset="0"/>
              </a:rPr>
              <a:t>#SBATCH -p &lt;p&gt;</a:t>
            </a:r>
          </a:p>
          <a:p>
            <a:endParaRPr lang="en-US" dirty="0"/>
          </a:p>
        </p:txBody>
      </p:sp>
    </p:spTree>
    <p:extLst>
      <p:ext uri="{BB962C8B-B14F-4D97-AF65-F5344CB8AC3E}">
        <p14:creationId xmlns:p14="http://schemas.microsoft.com/office/powerpoint/2010/main" val="25862844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Streams</a:t>
            </a:r>
          </a:p>
        </p:txBody>
      </p:sp>
      <p:sp>
        <p:nvSpPr>
          <p:cNvPr id="3" name="Content Placeholder 2"/>
          <p:cNvSpPr>
            <a:spLocks noGrp="1"/>
          </p:cNvSpPr>
          <p:nvPr>
            <p:ph idx="1"/>
          </p:nvPr>
        </p:nvSpPr>
        <p:spPr/>
        <p:txBody>
          <a:bodyPr>
            <a:normAutofit fontScale="92500" lnSpcReduction="10000"/>
          </a:bodyPr>
          <a:lstStyle/>
          <a:p>
            <a:r>
              <a:rPr lang="en-US" dirty="0">
                <a:latin typeface="Arial" panose="020B0604020202020204" pitchFamily="34" charset="0"/>
                <a:cs typeface="Arial" panose="020B0604020202020204" pitchFamily="34" charset="0"/>
              </a:rPr>
              <a:t>By default, SLURM redirects both standard output and standard error to </a:t>
            </a:r>
            <a:r>
              <a:rPr lang="en-US" dirty="0" err="1">
                <a:latin typeface="Courier New" panose="02070309020205020404" pitchFamily="49" charset="0"/>
                <a:cs typeface="Courier New" panose="02070309020205020404" pitchFamily="49" charset="0"/>
              </a:rPr>
              <a:t>slurm</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&gt;.out</a:t>
            </a:r>
          </a:p>
          <a:p>
            <a:r>
              <a:rPr lang="en-US" dirty="0">
                <a:latin typeface="Arial" panose="020B0604020202020204" pitchFamily="34" charset="0"/>
                <a:cs typeface="Arial" panose="020B0604020202020204" pitchFamily="34" charset="0"/>
              </a:rPr>
              <a:t>Change the name of this file:</a:t>
            </a:r>
          </a:p>
          <a:p>
            <a:pPr marL="0" indent="0">
              <a:buNone/>
            </a:pPr>
            <a:r>
              <a:rPr lang="en-US" dirty="0"/>
              <a:t>  </a:t>
            </a:r>
            <a:r>
              <a:rPr lang="en-US" dirty="0">
                <a:latin typeface="Courier New" panose="02070309020205020404" pitchFamily="49" charset="0"/>
                <a:cs typeface="Courier New" panose="02070309020205020404" pitchFamily="49" charset="0"/>
              </a:rPr>
              <a:t>#SBATCH --output=&lt;filename&gt;</a:t>
            </a:r>
          </a:p>
          <a:p>
            <a:r>
              <a:rPr lang="en-US" dirty="0">
                <a:latin typeface="Arial" panose="020B0604020202020204" pitchFamily="34" charset="0"/>
                <a:cs typeface="Arial" panose="020B0604020202020204" pitchFamily="34" charset="0"/>
              </a:rPr>
              <a:t>or</a:t>
            </a:r>
          </a:p>
          <a:p>
            <a:pPr marL="0" indent="0">
              <a:buNone/>
            </a:pPr>
            <a:r>
              <a:rPr lang="en-US" dirty="0"/>
              <a:t> </a:t>
            </a:r>
            <a:r>
              <a:rPr lang="en-US" dirty="0">
                <a:latin typeface="Courier New" panose="02070309020205020404" pitchFamily="49" charset="0"/>
                <a:cs typeface="Courier New" panose="02070309020205020404" pitchFamily="49" charset="0"/>
              </a:rPr>
              <a:t>#SBATCH -o &lt;filename&gt;</a:t>
            </a:r>
          </a:p>
          <a:p>
            <a:r>
              <a:rPr lang="en-US" dirty="0">
                <a:latin typeface="Arial" panose="020B0604020202020204" pitchFamily="34" charset="0"/>
                <a:cs typeface="Arial" panose="020B0604020202020204" pitchFamily="34" charset="0"/>
              </a:rPr>
              <a:t>Separate standard error</a:t>
            </a:r>
          </a:p>
          <a:p>
            <a:pPr marL="0" indent="0">
              <a:buNone/>
            </a:pPr>
            <a:r>
              <a:rPr lang="en-US" dirty="0"/>
              <a:t> </a:t>
            </a:r>
            <a:r>
              <a:rPr lang="en-US" dirty="0">
                <a:latin typeface="Courier New" panose="02070309020205020404" pitchFamily="49" charset="0"/>
                <a:cs typeface="Courier New" panose="02070309020205020404" pitchFamily="49" charset="0"/>
              </a:rPr>
              <a:t>#SBATCH --error=&lt;filename&gt;</a:t>
            </a:r>
          </a:p>
          <a:p>
            <a:r>
              <a:rPr lang="en-US" dirty="0">
                <a:latin typeface="Arial" panose="020B0604020202020204" pitchFamily="34" charset="0"/>
                <a:cs typeface="Arial" panose="020B0604020202020204" pitchFamily="34" charset="0"/>
              </a:rPr>
              <a:t>or</a:t>
            </a:r>
          </a:p>
          <a:p>
            <a:pPr marL="0" indent="0">
              <a:buNone/>
            </a:pPr>
            <a:r>
              <a:rPr lang="en-US" dirty="0"/>
              <a:t> </a:t>
            </a:r>
            <a:r>
              <a:rPr lang="en-US" dirty="0">
                <a:latin typeface="Courier New" panose="02070309020205020404" pitchFamily="49" charset="0"/>
                <a:cs typeface="Courier New" panose="02070309020205020404" pitchFamily="49" charset="0"/>
              </a:rPr>
              <a:t>#SBATCH -e &lt;filename&gt;</a:t>
            </a:r>
          </a:p>
        </p:txBody>
      </p:sp>
    </p:spTree>
    <p:extLst>
      <p:ext uri="{BB962C8B-B14F-4D97-AF65-F5344CB8AC3E}">
        <p14:creationId xmlns:p14="http://schemas.microsoft.com/office/powerpoint/2010/main" val="2022015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Jobs</a:t>
            </a:r>
          </a:p>
        </p:txBody>
      </p:sp>
      <p:sp>
        <p:nvSpPr>
          <p:cNvPr id="3" name="Content Placeholder 2"/>
          <p:cNvSpPr>
            <a:spLocks noGrp="1"/>
          </p:cNvSpPr>
          <p:nvPr>
            <p:ph idx="1"/>
          </p:nvPr>
        </p:nvSpPr>
        <p:spPr>
          <a:xfrm>
            <a:off x="331155" y="1524000"/>
            <a:ext cx="8839200" cy="4876800"/>
          </a:xfrm>
        </p:spPr>
        <p:txBody>
          <a:bodyPr>
            <a:normAutofit/>
          </a:bodyPr>
          <a:lstStyle/>
          <a:p>
            <a:r>
              <a:rPr lang="en-US" dirty="0">
                <a:latin typeface="Arial" panose="020B0604020202020204" pitchFamily="34" charset="0"/>
                <a:cs typeface="Arial" panose="020B0604020202020204" pitchFamily="34" charset="0"/>
              </a:rPr>
              <a:t>Most HPC sites, including </a:t>
            </a:r>
            <a:r>
              <a:rPr lang="en-US" dirty="0" err="1">
                <a:latin typeface="Arial" panose="020B0604020202020204" pitchFamily="34" charset="0"/>
                <a:cs typeface="Arial" panose="020B0604020202020204" pitchFamily="34" charset="0"/>
              </a:rPr>
              <a:t>UVa's</a:t>
            </a:r>
            <a:r>
              <a:rPr lang="en-US" dirty="0">
                <a:latin typeface="Arial" panose="020B0604020202020204" pitchFamily="34" charset="0"/>
                <a:cs typeface="Arial" panose="020B0604020202020204" pitchFamily="34" charset="0"/>
              </a:rPr>
              <a:t>, restrict the memory and time allowed to processes on the frontend.</a:t>
            </a:r>
          </a:p>
          <a:p>
            <a:r>
              <a:rPr lang="en-US" dirty="0">
                <a:latin typeface="Arial" panose="020B0604020202020204" pitchFamily="34" charset="0"/>
                <a:cs typeface="Arial" panose="020B0604020202020204" pitchFamily="34" charset="0"/>
              </a:rPr>
              <a:t>The basic SLURM command to request interactive resources is </a:t>
            </a:r>
            <a:r>
              <a:rPr lang="en-US" dirty="0" err="1">
                <a:latin typeface="Courier New" panose="02070309020205020404" pitchFamily="49" charset="0"/>
                <a:cs typeface="Courier New" panose="02070309020205020404" pitchFamily="49" charset="0"/>
              </a:rPr>
              <a:t>salloc</a:t>
            </a:r>
            <a:endParaRPr lang="en-US" dirty="0">
              <a:latin typeface="Courier New" panose="02070309020205020404" pitchFamily="49" charset="0"/>
              <a:cs typeface="Courier New" panose="02070309020205020404" pitchFamily="49" charset="0"/>
            </a:endParaRPr>
          </a:p>
          <a:p>
            <a:r>
              <a:rPr lang="en-US" dirty="0">
                <a:latin typeface="Arial" panose="020B0604020202020204" pitchFamily="34" charset="0"/>
                <a:cs typeface="Arial" panose="020B0604020202020204" pitchFamily="34" charset="0"/>
              </a:rPr>
              <a:t>However, it requires several options to work well so we have a local script</a:t>
            </a:r>
          </a:p>
          <a:p>
            <a:pPr marL="0" indent="0">
              <a:buNone/>
            </a:pPr>
            <a:r>
              <a:rPr lang="en-US" dirty="0">
                <a:latin typeface="Arial" panose="020B0604020202020204" pitchFamily="34" charset="0"/>
                <a:cs typeface="Arial" panose="020B0604020202020204" pitchFamily="34" charset="0"/>
              </a:rPr>
              <a:t>  </a:t>
            </a:r>
            <a:r>
              <a:rPr lang="en-US" dirty="0" err="1">
                <a:latin typeface="Courier New" panose="02070309020205020404" pitchFamily="49" charset="0"/>
                <a:cs typeface="Courier New" panose="02070309020205020404" pitchFamily="49" charset="0"/>
              </a:rPr>
              <a:t>ijob</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ijob</a:t>
            </a:r>
            <a:r>
              <a:rPr lang="en-US" dirty="0">
                <a:latin typeface="Arial" panose="020B0604020202020204" pitchFamily="34" charset="0"/>
                <a:cs typeface="Arial" panose="020B0604020202020204" pitchFamily="34" charset="0"/>
              </a:rPr>
              <a:t> takes the same arguments as the SLURM </a:t>
            </a:r>
            <a:r>
              <a:rPr lang="en-US" dirty="0" err="1">
                <a:latin typeface="Arial" panose="020B0604020202020204" pitchFamily="34" charset="0"/>
                <a:cs typeface="Arial" panose="020B0604020202020204" pitchFamily="34" charset="0"/>
              </a:rPr>
              <a:t>commmand</a:t>
            </a:r>
            <a:r>
              <a:rPr lang="en-US" dirty="0">
                <a:latin typeface="Arial" panose="020B0604020202020204" pitchFamily="34" charset="0"/>
                <a:cs typeface="Arial" panose="020B0604020202020204" pitchFamily="34" charset="0"/>
              </a:rPr>
              <a:t> </a:t>
            </a:r>
            <a:r>
              <a:rPr lang="en-US" dirty="0" err="1">
                <a:latin typeface="Courier New" panose="02070309020205020404" pitchFamily="49" charset="0"/>
                <a:cs typeface="Courier New" panose="02070309020205020404" pitchFamily="49" charset="0"/>
              </a:rPr>
              <a:t>salloc</a:t>
            </a:r>
            <a:endParaRPr lang="en-US" dirty="0">
              <a:latin typeface="Courier New" panose="02070309020205020404" pitchFamily="49" charset="0"/>
              <a:cs typeface="Courier New" panose="02070309020205020404" pitchFamily="49" charset="0"/>
            </a:endParaRPr>
          </a:p>
          <a:p>
            <a:pPr marL="0" indent="0">
              <a:buNone/>
            </a:pPr>
            <a:r>
              <a:rPr lang="en-US" sz="2200" dirty="0" err="1">
                <a:latin typeface="Courier New" panose="02070309020205020404" pitchFamily="49" charset="0"/>
                <a:cs typeface="Courier New" panose="02070309020205020404" pitchFamily="49" charset="0"/>
              </a:rPr>
              <a:t>ijob</a:t>
            </a:r>
            <a:r>
              <a:rPr lang="en-US" sz="2200" dirty="0">
                <a:latin typeface="Courier New" panose="02070309020205020404" pitchFamily="49" charset="0"/>
                <a:cs typeface="Courier New" panose="02070309020205020404" pitchFamily="49" charset="0"/>
              </a:rPr>
              <a:t> –c 1 –A </a:t>
            </a:r>
            <a:r>
              <a:rPr lang="en-US" sz="2200" dirty="0" err="1">
                <a:latin typeface="Courier New" panose="02070309020205020404" pitchFamily="49" charset="0"/>
                <a:cs typeface="Courier New" panose="02070309020205020404" pitchFamily="49" charset="0"/>
              </a:rPr>
              <a:t>myalloc</a:t>
            </a:r>
            <a:r>
              <a:rPr lang="en-US" sz="2200" dirty="0">
                <a:latin typeface="Courier New" panose="02070309020205020404" pitchFamily="49" charset="0"/>
                <a:cs typeface="Courier New" panose="02070309020205020404" pitchFamily="49" charset="0"/>
              </a:rPr>
              <a:t> -t &lt;time&gt; --mem &lt;memory in MB&gt; -p &lt;partition&gt; -J &lt;jobname&gt; </a:t>
            </a:r>
          </a:p>
        </p:txBody>
      </p:sp>
    </p:spTree>
    <p:extLst>
      <p:ext uri="{BB962C8B-B14F-4D97-AF65-F5344CB8AC3E}">
        <p14:creationId xmlns:p14="http://schemas.microsoft.com/office/powerpoint/2010/main" val="20973085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BD10-438F-5A48-9132-2F84AD068D26}"/>
              </a:ext>
            </a:extLst>
          </p:cNvPr>
          <p:cNvSpPr>
            <a:spLocks noGrp="1"/>
          </p:cNvSpPr>
          <p:nvPr>
            <p:ph type="title"/>
          </p:nvPr>
        </p:nvSpPr>
        <p:spPr/>
        <p:txBody>
          <a:bodyPr/>
          <a:lstStyle/>
          <a:p>
            <a:r>
              <a:rPr lang="en-US"/>
              <a:t>Need help?</a:t>
            </a:r>
            <a:endParaRPr lang="en-US" dirty="0"/>
          </a:p>
        </p:txBody>
      </p:sp>
      <p:grpSp>
        <p:nvGrpSpPr>
          <p:cNvPr id="8" name="Group 7">
            <a:extLst>
              <a:ext uri="{FF2B5EF4-FFF2-40B4-BE49-F238E27FC236}">
                <a16:creationId xmlns:a16="http://schemas.microsoft.com/office/drawing/2014/main" id="{BAD2AAE9-8423-CF4E-9144-84755CE30570}"/>
              </a:ext>
            </a:extLst>
          </p:cNvPr>
          <p:cNvGrpSpPr/>
          <p:nvPr/>
        </p:nvGrpSpPr>
        <p:grpSpPr>
          <a:xfrm>
            <a:off x="1157342" y="1404984"/>
            <a:ext cx="6829316" cy="4947169"/>
            <a:chOff x="1628884" y="1404984"/>
            <a:chExt cx="6829316" cy="4947169"/>
          </a:xfrm>
        </p:grpSpPr>
        <p:pic>
          <p:nvPicPr>
            <p:cNvPr id="7" name="Picture 6" descr="Graphical user interface, text, application&#10;&#10;Description automatically generated">
              <a:extLst>
                <a:ext uri="{FF2B5EF4-FFF2-40B4-BE49-F238E27FC236}">
                  <a16:creationId xmlns:a16="http://schemas.microsoft.com/office/drawing/2014/main" id="{09C56B5F-147D-4F45-9A22-59FF85457A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977" y="1404984"/>
              <a:ext cx="4551214" cy="4530070"/>
            </a:xfrm>
            <a:prstGeom prst="rect">
              <a:avLst/>
            </a:prstGeom>
          </p:spPr>
        </p:pic>
        <p:sp>
          <p:nvSpPr>
            <p:cNvPr id="10" name="Subtitle 4">
              <a:extLst>
                <a:ext uri="{FF2B5EF4-FFF2-40B4-BE49-F238E27FC236}">
                  <a16:creationId xmlns:a16="http://schemas.microsoft.com/office/drawing/2014/main" id="{5F6339A6-D7B6-FD49-A029-C4D2804323AB}"/>
                </a:ext>
              </a:extLst>
            </p:cNvPr>
            <p:cNvSpPr txBox="1">
              <a:spLocks/>
            </p:cNvSpPr>
            <p:nvPr/>
          </p:nvSpPr>
          <p:spPr>
            <a:xfrm>
              <a:off x="2784760" y="1429909"/>
              <a:ext cx="5673440" cy="56095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800" dirty="0">
                  <a:solidFill>
                    <a:srgbClr val="002060"/>
                  </a:solidFill>
                  <a:hlinkClick r:id="rId4"/>
                </a:rPr>
                <a:t>https://www.rc.virginia.edu/support/#office-hours</a:t>
              </a:r>
              <a:endParaRPr lang="en-US" sz="1800" dirty="0">
                <a:solidFill>
                  <a:srgbClr val="002060"/>
                </a:solidFill>
              </a:endParaRPr>
            </a:p>
          </p:txBody>
        </p:sp>
        <p:sp>
          <p:nvSpPr>
            <p:cNvPr id="5" name="Subtitle 4">
              <a:extLst>
                <a:ext uri="{FF2B5EF4-FFF2-40B4-BE49-F238E27FC236}">
                  <a16:creationId xmlns:a16="http://schemas.microsoft.com/office/drawing/2014/main" id="{CF178630-0951-3844-B223-4A110F6CA5E5}"/>
                </a:ext>
              </a:extLst>
            </p:cNvPr>
            <p:cNvSpPr txBox="1">
              <a:spLocks/>
            </p:cNvSpPr>
            <p:nvPr/>
          </p:nvSpPr>
          <p:spPr>
            <a:xfrm>
              <a:off x="1628884" y="5791200"/>
              <a:ext cx="5105400" cy="56095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800" dirty="0">
                  <a:hlinkClick r:id="rId5"/>
                </a:rPr>
                <a:t>https://www.rc.virginia.edu/support/</a:t>
              </a:r>
              <a:endParaRPr lang="en-US" sz="1800" dirty="0"/>
            </a:p>
          </p:txBody>
        </p:sp>
      </p:grpSp>
    </p:spTree>
    <p:extLst>
      <p:ext uri="{BB962C8B-B14F-4D97-AF65-F5344CB8AC3E}">
        <p14:creationId xmlns:p14="http://schemas.microsoft.com/office/powerpoint/2010/main" val="4428039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45649F-D4C7-7F4F-9526-7BB59F8D9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2507401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66218"/>
            <a:ext cx="7886700" cy="1325563"/>
          </a:xfrm>
        </p:spPr>
        <p:txBody>
          <a:bodyPr/>
          <a:lstStyle/>
          <a:p>
            <a:pPr algn="ctr"/>
            <a:r>
              <a:rPr lang="en-US" dirty="0"/>
              <a:t>Advanced topics</a:t>
            </a:r>
          </a:p>
        </p:txBody>
      </p:sp>
    </p:spTree>
    <p:extLst>
      <p:ext uri="{BB962C8B-B14F-4D97-AF65-F5344CB8AC3E}">
        <p14:creationId xmlns:p14="http://schemas.microsoft.com/office/powerpoint/2010/main" val="12384842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Dotfiles – </a:t>
            </a:r>
            <a:r>
              <a:rPr lang="en-US" sz="3200" dirty="0"/>
              <a:t>configuration files </a:t>
            </a:r>
            <a:endParaRPr lang="en-US" dirty="0"/>
          </a:p>
        </p:txBody>
      </p:sp>
      <p:sp>
        <p:nvSpPr>
          <p:cNvPr id="3" name="Content Placeholder 2"/>
          <p:cNvSpPr>
            <a:spLocks noGrp="1"/>
          </p:cNvSpPr>
          <p:nvPr>
            <p:ph idx="1"/>
          </p:nvPr>
        </p:nvSpPr>
        <p:spPr/>
        <p:txBody>
          <a:bodyPr>
            <a:normAutofit fontScale="92500" lnSpcReduction="10000"/>
          </a:bodyPr>
          <a:lstStyle/>
          <a:p>
            <a:r>
              <a:rPr lang="en-US" dirty="0"/>
              <a:t>“Dotfiles” are files that describe resources to programs that look for them.</a:t>
            </a:r>
          </a:p>
          <a:p>
            <a:r>
              <a:rPr lang="en-US" dirty="0"/>
              <a:t>They begin with a period or “dot” (hence the name).</a:t>
            </a:r>
          </a:p>
          <a:p>
            <a:r>
              <a:rPr lang="en-US" dirty="0"/>
              <a:t>Normally </a:t>
            </a:r>
            <a:r>
              <a:rPr lang="en-US" dirty="0" err="1">
                <a:latin typeface="Courier New" pitchFamily="49" charset="0"/>
                <a:cs typeface="Courier New" pitchFamily="49" charset="0"/>
              </a:rPr>
              <a:t>ls</a:t>
            </a:r>
            <a:r>
              <a:rPr lang="en-US" dirty="0"/>
              <a:t> does not show them.  </a:t>
            </a:r>
            <a:r>
              <a:rPr lang="en-US" dirty="0" err="1">
                <a:latin typeface="Courier New"/>
                <a:cs typeface="Courier New"/>
              </a:rPr>
              <a:t>ls</a:t>
            </a:r>
            <a:r>
              <a:rPr lang="en-US" dirty="0">
                <a:latin typeface="Courier New"/>
                <a:cs typeface="Courier New"/>
              </a:rPr>
              <a:t> -a</a:t>
            </a:r>
            <a:r>
              <a:rPr lang="en-US" dirty="0"/>
              <a:t> shows them.  Sometimes </a:t>
            </a:r>
            <a:r>
              <a:rPr lang="en-US" dirty="0">
                <a:latin typeface="Courier New"/>
                <a:cs typeface="Courier New"/>
              </a:rPr>
              <a:t>ls</a:t>
            </a:r>
            <a:r>
              <a:rPr lang="en-US" dirty="0"/>
              <a:t> is aliased to </a:t>
            </a:r>
            <a:r>
              <a:rPr lang="en-US" dirty="0">
                <a:latin typeface="Courier New"/>
                <a:cs typeface="Courier New"/>
              </a:rPr>
              <a:t>ls –a</a:t>
            </a:r>
            <a:r>
              <a:rPr lang="en-US" dirty="0"/>
              <a:t>.</a:t>
            </a:r>
          </a:p>
          <a:p>
            <a:r>
              <a:rPr lang="en-US" dirty="0"/>
              <a:t>Bash has two</a:t>
            </a:r>
          </a:p>
          <a:p>
            <a:pPr marL="0" indent="0">
              <a:buNone/>
            </a:pPr>
            <a:r>
              <a:rPr lang="en-US" dirty="0">
                <a:latin typeface="Courier New"/>
                <a:cs typeface="Courier New"/>
              </a:rPr>
              <a:t>.</a:t>
            </a:r>
            <a:r>
              <a:rPr lang="en-US" dirty="0" err="1">
                <a:latin typeface="Courier New"/>
                <a:cs typeface="Courier New"/>
              </a:rPr>
              <a:t>bash_profile</a:t>
            </a:r>
            <a:endParaRPr lang="en-US" dirty="0">
              <a:latin typeface="Courier New"/>
              <a:cs typeface="Courier New"/>
            </a:endParaRPr>
          </a:p>
          <a:p>
            <a:pPr marL="0" indent="0">
              <a:buNone/>
            </a:pPr>
            <a:r>
              <a:rPr lang="en-US" dirty="0">
                <a:latin typeface="Courier New"/>
                <a:cs typeface="Courier New"/>
              </a:rPr>
              <a:t>.</a:t>
            </a:r>
            <a:r>
              <a:rPr lang="en-US" dirty="0" err="1">
                <a:latin typeface="Courier New"/>
                <a:cs typeface="Courier New"/>
              </a:rPr>
              <a:t>bashrc</a:t>
            </a:r>
            <a:endParaRPr lang="en-US" dirty="0">
              <a:latin typeface="Courier New"/>
              <a:cs typeface="Courier New"/>
            </a:endParaRPr>
          </a:p>
          <a:p>
            <a:pPr lvl="1"/>
            <a:r>
              <a:rPr lang="en-US" dirty="0"/>
              <a:t>if no </a:t>
            </a:r>
            <a:r>
              <a:rPr lang="en-US" dirty="0">
                <a:latin typeface="Courier New"/>
                <a:cs typeface="Courier New"/>
              </a:rPr>
              <a:t>.</a:t>
            </a:r>
            <a:r>
              <a:rPr lang="en-US" dirty="0" err="1">
                <a:latin typeface="Courier New"/>
                <a:cs typeface="Courier New"/>
              </a:rPr>
              <a:t>bash_profile</a:t>
            </a:r>
            <a:r>
              <a:rPr lang="en-US" dirty="0">
                <a:latin typeface="Courier New"/>
                <a:cs typeface="Courier New"/>
              </a:rPr>
              <a:t> </a:t>
            </a:r>
            <a:r>
              <a:rPr lang="en-US" dirty="0">
                <a:cs typeface="Courier New"/>
              </a:rPr>
              <a:t>is present it </a:t>
            </a:r>
            <a:r>
              <a:rPr lang="en-US" dirty="0"/>
              <a:t>will read </a:t>
            </a:r>
            <a:r>
              <a:rPr lang="en-US" dirty="0">
                <a:latin typeface="Courier New"/>
                <a:cs typeface="Courier New"/>
              </a:rPr>
              <a:t>.profile</a:t>
            </a:r>
          </a:p>
          <a:p>
            <a:r>
              <a:rPr lang="en-US" dirty="0">
                <a:latin typeface="Courier New"/>
                <a:cs typeface="Courier New"/>
              </a:rPr>
              <a:t>.</a:t>
            </a:r>
            <a:r>
              <a:rPr lang="en-US" dirty="0" err="1">
                <a:latin typeface="Courier New"/>
                <a:cs typeface="Courier New"/>
              </a:rPr>
              <a:t>bash_profile</a:t>
            </a:r>
            <a:r>
              <a:rPr lang="en-US" dirty="0">
                <a:latin typeface="Courier New"/>
                <a:cs typeface="Courier New"/>
              </a:rPr>
              <a:t> </a:t>
            </a:r>
            <a:r>
              <a:rPr lang="en-US" dirty="0"/>
              <a:t>is sourced only for login shell</a:t>
            </a:r>
          </a:p>
          <a:p>
            <a:endParaRPr lang="en-US" dirty="0"/>
          </a:p>
        </p:txBody>
      </p:sp>
    </p:spTree>
    <p:extLst>
      <p:ext uri="{BB962C8B-B14F-4D97-AF65-F5344CB8AC3E}">
        <p14:creationId xmlns:p14="http://schemas.microsoft.com/office/powerpoint/2010/main" val="41120287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 Variables</a:t>
            </a:r>
          </a:p>
        </p:txBody>
      </p:sp>
      <p:sp>
        <p:nvSpPr>
          <p:cNvPr id="3" name="Content Placeholder 2"/>
          <p:cNvSpPr>
            <a:spLocks noGrp="1"/>
          </p:cNvSpPr>
          <p:nvPr>
            <p:ph idx="1"/>
          </p:nvPr>
        </p:nvSpPr>
        <p:spPr>
          <a:xfrm>
            <a:off x="457200" y="1371600"/>
            <a:ext cx="8229600" cy="5105400"/>
          </a:xfrm>
        </p:spPr>
        <p:txBody>
          <a:bodyPr>
            <a:normAutofit fontScale="92500" lnSpcReduction="10000"/>
          </a:bodyPr>
          <a:lstStyle/>
          <a:p>
            <a:r>
              <a:rPr lang="en-US" sz="2600" dirty="0">
                <a:latin typeface="Arial" panose="020B0604020202020204" pitchFamily="34" charset="0"/>
                <a:cs typeface="Arial" panose="020B0604020202020204" pitchFamily="34" charset="0"/>
              </a:rPr>
              <a:t>The search path is the set of directories that the operating system will search when you type the name of an executable.  To see it, type </a:t>
            </a:r>
          </a:p>
          <a:p>
            <a:pPr marL="0" indent="0">
              <a:buNone/>
            </a:pPr>
            <a:r>
              <a:rPr lang="en-US" sz="2600" dirty="0">
                <a:latin typeface="Courier New" panose="02070309020205020404" pitchFamily="49" charset="0"/>
                <a:cs typeface="Courier New" panose="02070309020205020404" pitchFamily="49" charset="0"/>
              </a:rPr>
              <a:t>	</a:t>
            </a:r>
            <a:r>
              <a:rPr lang="en-US" sz="2600" dirty="0" err="1">
                <a:latin typeface="Courier New" panose="02070309020205020404" pitchFamily="49" charset="0"/>
                <a:cs typeface="Courier New" panose="02070309020205020404" pitchFamily="49" charset="0"/>
              </a:rPr>
              <a:t>printenv</a:t>
            </a:r>
            <a:r>
              <a:rPr lang="en-US" sz="2600" dirty="0">
                <a:latin typeface="Courier New" panose="02070309020205020404" pitchFamily="49" charset="0"/>
                <a:cs typeface="Courier New" panose="02070309020205020404" pitchFamily="49" charset="0"/>
              </a:rPr>
              <a:t> PATH</a:t>
            </a:r>
          </a:p>
          <a:p>
            <a:r>
              <a:rPr lang="en-US" sz="2600" dirty="0">
                <a:latin typeface="Courier New"/>
                <a:cs typeface="Courier New"/>
              </a:rPr>
              <a:t>PATH</a:t>
            </a:r>
            <a:r>
              <a:rPr lang="en-US" sz="2600" dirty="0">
                <a:latin typeface="American Typewriter"/>
                <a:cs typeface="American Typewriter"/>
              </a:rPr>
              <a:t> </a:t>
            </a:r>
            <a:r>
              <a:rPr lang="en-US" sz="2600" dirty="0">
                <a:latin typeface="Arial" panose="020B0604020202020204" pitchFamily="34" charset="0"/>
                <a:cs typeface="Arial" panose="020B0604020202020204" pitchFamily="34" charset="0"/>
              </a:rPr>
              <a:t>is an </a:t>
            </a:r>
            <a:r>
              <a:rPr lang="en-US" sz="2600" i="1" dirty="0">
                <a:latin typeface="Arial" panose="020B0604020202020204" pitchFamily="34" charset="0"/>
                <a:cs typeface="Arial" panose="020B0604020202020204" pitchFamily="34" charset="0"/>
              </a:rPr>
              <a:t>environment variable</a:t>
            </a:r>
            <a:r>
              <a:rPr lang="en-US" sz="2600" dirty="0">
                <a:latin typeface="Arial" panose="020B0604020202020204" pitchFamily="34" charset="0"/>
                <a:cs typeface="Arial" panose="020B0604020202020204" pitchFamily="34" charset="0"/>
              </a:rPr>
              <a:t>.  Environment variables describe something about your working environment.  Some of them you can set or modify; others are set by the system.</a:t>
            </a:r>
          </a:p>
          <a:p>
            <a:r>
              <a:rPr lang="en-US" sz="2600" dirty="0" err="1">
                <a:latin typeface="Courier New"/>
                <a:cs typeface="Courier New"/>
              </a:rPr>
              <a:t>printenv</a:t>
            </a:r>
            <a:r>
              <a:rPr lang="en-US" sz="2600" dirty="0">
                <a:latin typeface="Courier New"/>
                <a:cs typeface="Courier New"/>
              </a:rPr>
              <a:t> </a:t>
            </a:r>
          </a:p>
          <a:p>
            <a:pPr lvl="1" indent="0">
              <a:buNone/>
            </a:pPr>
            <a:r>
              <a:rPr lang="en-US" sz="2600" dirty="0">
                <a:latin typeface="Arial" panose="020B0604020202020204" pitchFamily="34" charset="0"/>
                <a:cs typeface="Arial" panose="020B0604020202020204" pitchFamily="34" charset="0"/>
              </a:rPr>
              <a:t>Prints all environment variables currently set.</a:t>
            </a:r>
          </a:p>
          <a:p>
            <a:r>
              <a:rPr lang="en-US" sz="2600" dirty="0">
                <a:latin typeface="Courier New"/>
                <a:cs typeface="Courier New"/>
              </a:rPr>
              <a:t>export VAR</a:t>
            </a:r>
          </a:p>
          <a:p>
            <a:pPr marL="0" lvl="1" indent="0">
              <a:buNone/>
            </a:pPr>
            <a:r>
              <a:rPr lang="en-US" sz="2600" dirty="0">
                <a:latin typeface="Arial" panose="020B0604020202020204" pitchFamily="34" charset="0"/>
                <a:cs typeface="Arial" panose="020B0604020202020204" pitchFamily="34" charset="0"/>
              </a:rPr>
              <a:t>     Allows variable to be passed to child shells</a:t>
            </a:r>
          </a:p>
          <a:p>
            <a:r>
              <a:rPr lang="en-US" sz="2600" dirty="0">
                <a:latin typeface="Arial" panose="020B0604020202020204" pitchFamily="34" charset="0"/>
                <a:cs typeface="Arial" panose="020B0604020202020204" pitchFamily="34" charset="0"/>
              </a:rPr>
              <a:t>Bash only, sets and exports in one line</a:t>
            </a:r>
          </a:p>
          <a:p>
            <a:pPr marL="0" indent="0">
              <a:buNone/>
            </a:pPr>
            <a:r>
              <a:rPr lang="en-US" sz="2600" dirty="0">
                <a:latin typeface="Arial" panose="020B0604020202020204" pitchFamily="34" charset="0"/>
                <a:cs typeface="Arial" panose="020B0604020202020204" pitchFamily="34" charset="0"/>
              </a:rPr>
              <a:t>	</a:t>
            </a:r>
            <a:r>
              <a:rPr lang="en-US" sz="2600" dirty="0">
                <a:latin typeface="Courier New"/>
                <a:cs typeface="Courier New"/>
              </a:rPr>
              <a:t>export VAR=value</a:t>
            </a:r>
          </a:p>
          <a:p>
            <a:endParaRPr lang="en-US" sz="3000" dirty="0"/>
          </a:p>
        </p:txBody>
      </p:sp>
    </p:spTree>
    <p:extLst>
      <p:ext uri="{BB962C8B-B14F-4D97-AF65-F5344CB8AC3E}">
        <p14:creationId xmlns:p14="http://schemas.microsoft.com/office/powerpoint/2010/main" val="13221221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Slurm</a:t>
            </a:r>
            <a:r>
              <a:rPr lang="en-US" sz="4000" dirty="0"/>
              <a:t> Environment Variables</a:t>
            </a:r>
          </a:p>
        </p:txBody>
      </p:sp>
      <p:sp>
        <p:nvSpPr>
          <p:cNvPr id="3" name="Content Placeholder 2"/>
          <p:cNvSpPr>
            <a:spLocks noGrp="1"/>
          </p:cNvSpPr>
          <p:nvPr>
            <p:ph idx="1"/>
          </p:nvPr>
        </p:nvSpPr>
        <p:spPr>
          <a:xfrm>
            <a:off x="449896" y="1447800"/>
            <a:ext cx="8617904" cy="4729163"/>
          </a:xfrm>
        </p:spPr>
        <p:txBody>
          <a:bodyPr>
            <a:normAutofit fontScale="62500" lnSpcReduction="20000"/>
          </a:bodyPr>
          <a:lstStyle/>
          <a:p>
            <a:r>
              <a:rPr lang="en-US" sz="2500" dirty="0">
                <a:latin typeface="Arial" panose="020B0604020202020204" pitchFamily="34" charset="0"/>
                <a:cs typeface="Arial" panose="020B0604020202020204" pitchFamily="34" charset="0"/>
              </a:rPr>
              <a:t>SLURM provides a number of environment variables that acquire values from the system.</a:t>
            </a:r>
          </a:p>
          <a:p>
            <a:r>
              <a:rPr lang="en-US" sz="2500" dirty="0">
                <a:latin typeface="Arial" panose="020B0604020202020204" pitchFamily="34" charset="0"/>
                <a:cs typeface="Arial" panose="020B0604020202020204" pitchFamily="34" charset="0"/>
              </a:rPr>
              <a:t>Do not attempt to assign to any variable beginning with SLURM_</a:t>
            </a:r>
          </a:p>
          <a:p>
            <a:r>
              <a:rPr lang="en-US" sz="2500" dirty="0">
                <a:latin typeface="Arial" panose="020B0604020202020204" pitchFamily="34" charset="0"/>
                <a:cs typeface="Arial" panose="020B0604020202020204" pitchFamily="34" charset="0"/>
              </a:rPr>
              <a:t>Directory from which job was submitted</a:t>
            </a:r>
          </a:p>
          <a:p>
            <a:pPr marL="0" indent="0">
              <a:buNone/>
            </a:pPr>
            <a:r>
              <a:rPr lang="en-US" sz="2500" dirty="0">
                <a:latin typeface="Arial" panose="020B0604020202020204" pitchFamily="34" charset="0"/>
                <a:cs typeface="Arial" panose="020B0604020202020204" pitchFamily="34" charset="0"/>
              </a:rPr>
              <a:t> </a:t>
            </a:r>
            <a:r>
              <a:rPr lang="en-US" sz="2500" dirty="0">
                <a:latin typeface="Courier New" panose="02070309020205020404" pitchFamily="49" charset="0"/>
                <a:cs typeface="Courier New" panose="02070309020205020404" pitchFamily="49" charset="0"/>
              </a:rPr>
              <a:t>SLURM_SUBMIT_DIR</a:t>
            </a:r>
          </a:p>
          <a:p>
            <a:pPr lvl="1"/>
            <a:r>
              <a:rPr lang="en-US" sz="2200" dirty="0">
                <a:latin typeface="Arial" panose="020B0604020202020204" pitchFamily="34" charset="0"/>
                <a:cs typeface="Arial" panose="020B0604020202020204" pitchFamily="34" charset="0"/>
              </a:rPr>
              <a:t>Default is to cd to this directory before starting job</a:t>
            </a:r>
          </a:p>
          <a:p>
            <a:r>
              <a:rPr lang="en-US" sz="2500" dirty="0">
                <a:latin typeface="Arial" panose="020B0604020202020204" pitchFamily="34" charset="0"/>
                <a:cs typeface="Arial" panose="020B0604020202020204" pitchFamily="34" charset="0"/>
              </a:rPr>
              <a:t>List of nodes</a:t>
            </a:r>
          </a:p>
          <a:p>
            <a:pPr marL="0" indent="0">
              <a:buNone/>
            </a:pPr>
            <a:r>
              <a:rPr lang="en-US" sz="2500" dirty="0">
                <a:latin typeface="Arial" panose="020B0604020202020204" pitchFamily="34" charset="0"/>
                <a:cs typeface="Arial" panose="020B0604020202020204" pitchFamily="34" charset="0"/>
              </a:rPr>
              <a:t> </a:t>
            </a:r>
            <a:r>
              <a:rPr lang="en-US" sz="2500" dirty="0">
                <a:latin typeface="Courier New" panose="02070309020205020404" pitchFamily="49" charset="0"/>
                <a:cs typeface="Courier New" panose="02070309020205020404" pitchFamily="49" charset="0"/>
              </a:rPr>
              <a:t>SLURM_JOB_NODELIST</a:t>
            </a:r>
          </a:p>
          <a:p>
            <a:r>
              <a:rPr lang="en-US" sz="2500" dirty="0">
                <a:latin typeface="Arial" panose="020B0604020202020204" pitchFamily="34" charset="0"/>
                <a:cs typeface="Arial" panose="020B0604020202020204" pitchFamily="34" charset="0"/>
              </a:rPr>
              <a:t>Job ID</a:t>
            </a:r>
          </a:p>
          <a:p>
            <a:pPr marL="0" indent="0">
              <a:buNone/>
            </a:pPr>
            <a:r>
              <a:rPr lang="en-US" sz="2500" dirty="0">
                <a:latin typeface="Arial" panose="020B0604020202020204" pitchFamily="34" charset="0"/>
                <a:cs typeface="Arial" panose="020B0604020202020204" pitchFamily="34" charset="0"/>
              </a:rPr>
              <a:t> </a:t>
            </a:r>
            <a:r>
              <a:rPr lang="en-US" sz="2500" dirty="0">
                <a:latin typeface="Courier New" panose="02070309020205020404" pitchFamily="49" charset="0"/>
                <a:cs typeface="Courier New" panose="02070309020205020404" pitchFamily="49" charset="0"/>
              </a:rPr>
              <a:t>SLURM_JOB_ID</a:t>
            </a:r>
          </a:p>
          <a:p>
            <a:r>
              <a:rPr lang="en-US" sz="2500" dirty="0">
                <a:latin typeface="Arial" panose="020B0604020202020204" pitchFamily="34" charset="0"/>
                <a:cs typeface="Arial" panose="020B0604020202020204" pitchFamily="34" charset="0"/>
              </a:rPr>
              <a:t>Number of task</a:t>
            </a:r>
          </a:p>
          <a:p>
            <a:pPr marL="0" indent="0">
              <a:buNone/>
            </a:pPr>
            <a:r>
              <a:rPr lang="en-US" sz="2500" dirty="0">
                <a:latin typeface="Arial" panose="020B0604020202020204" pitchFamily="34" charset="0"/>
                <a:cs typeface="Arial" panose="020B0604020202020204" pitchFamily="34" charset="0"/>
              </a:rPr>
              <a:t> </a:t>
            </a:r>
            <a:r>
              <a:rPr lang="en-US" sz="2500" dirty="0">
                <a:latin typeface="Courier New" panose="02070309020205020404" pitchFamily="49" charset="0"/>
                <a:cs typeface="Courier New" panose="02070309020205020404" pitchFamily="49" charset="0"/>
              </a:rPr>
              <a:t>SLURM_NTASKS</a:t>
            </a:r>
          </a:p>
          <a:p>
            <a:r>
              <a:rPr lang="en-US" sz="2500" dirty="0">
                <a:latin typeface="Arial" panose="020B0604020202020204" pitchFamily="34" charset="0"/>
                <a:cs typeface="Arial" panose="020B0604020202020204" pitchFamily="34" charset="0"/>
              </a:rPr>
              <a:t>Task per node (if set in script)</a:t>
            </a:r>
          </a:p>
          <a:p>
            <a:pPr marL="0" indent="0">
              <a:buNone/>
            </a:pPr>
            <a:r>
              <a:rPr lang="en-US" sz="2500" dirty="0">
                <a:latin typeface="Arial" panose="020B0604020202020204" pitchFamily="34" charset="0"/>
                <a:cs typeface="Arial" panose="020B0604020202020204" pitchFamily="34" charset="0"/>
              </a:rPr>
              <a:t> </a:t>
            </a:r>
            <a:r>
              <a:rPr lang="en-US" sz="2500" dirty="0">
                <a:latin typeface="Courier New" panose="02070309020205020404" pitchFamily="49" charset="0"/>
                <a:cs typeface="Courier New" panose="02070309020205020404" pitchFamily="49" charset="0"/>
              </a:rPr>
              <a:t>SLURM_NTASKS_PER_NODE</a:t>
            </a:r>
          </a:p>
          <a:p>
            <a:r>
              <a:rPr lang="en-US" sz="2500" dirty="0">
                <a:latin typeface="Arial" panose="020B0604020202020204" pitchFamily="34" charset="0"/>
                <a:cs typeface="Arial" panose="020B0604020202020204" pitchFamily="34" charset="0"/>
              </a:rPr>
              <a:t>Number of cores per task (if set in script)</a:t>
            </a:r>
          </a:p>
          <a:p>
            <a:pPr marL="0" indent="0">
              <a:buNone/>
            </a:pPr>
            <a:r>
              <a:rPr lang="en-US" sz="2500" dirty="0">
                <a:latin typeface="Arial" panose="020B0604020202020204" pitchFamily="34" charset="0"/>
                <a:cs typeface="Arial" panose="020B0604020202020204" pitchFamily="34" charset="0"/>
              </a:rPr>
              <a:t> </a:t>
            </a:r>
            <a:r>
              <a:rPr lang="en-US" sz="2500" dirty="0">
                <a:latin typeface="Courier New" panose="02070309020205020404" pitchFamily="49" charset="0"/>
                <a:cs typeface="Courier New" panose="02070309020205020404" pitchFamily="49" charset="0"/>
              </a:rPr>
              <a:t>SLURM_CPUS_PER_TASK</a:t>
            </a:r>
          </a:p>
          <a:p>
            <a:endParaRPr lang="en-US" dirty="0"/>
          </a:p>
          <a:p>
            <a:endParaRPr lang="en-US" dirty="0"/>
          </a:p>
        </p:txBody>
      </p:sp>
    </p:spTree>
    <p:extLst>
      <p:ext uri="{BB962C8B-B14F-4D97-AF65-F5344CB8AC3E}">
        <p14:creationId xmlns:p14="http://schemas.microsoft.com/office/powerpoint/2010/main" val="4182774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AA4ECC26-D8A7-8E42-AF50-C8297D9B1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998" y="1239092"/>
            <a:ext cx="8308002" cy="5422437"/>
          </a:xfrm>
          <a:prstGeom prst="rect">
            <a:avLst/>
          </a:prstGeom>
        </p:spPr>
      </p:pic>
      <p:sp>
        <p:nvSpPr>
          <p:cNvPr id="6" name="Rectangle 5">
            <a:extLst>
              <a:ext uri="{FF2B5EF4-FFF2-40B4-BE49-F238E27FC236}">
                <a16:creationId xmlns:a16="http://schemas.microsoft.com/office/drawing/2014/main" id="{3202C296-22C9-364C-85D8-2385246B31FD}"/>
              </a:ext>
            </a:extLst>
          </p:cNvPr>
          <p:cNvSpPr/>
          <p:nvPr/>
        </p:nvSpPr>
        <p:spPr>
          <a:xfrm>
            <a:off x="1066800" y="838982"/>
            <a:ext cx="6934200"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From the Dashboard go to Clusters &gt; </a:t>
            </a:r>
            <a:r>
              <a:rPr lang="en-US" sz="2000" dirty="0" err="1">
                <a:latin typeface="Arial" panose="020B0604020202020204" pitchFamily="34" charset="0"/>
                <a:cs typeface="Arial" panose="020B0604020202020204" pitchFamily="34" charset="0"/>
              </a:rPr>
              <a:t>Rivanna</a:t>
            </a:r>
            <a:r>
              <a:rPr lang="en-US" sz="2000" dirty="0">
                <a:latin typeface="Arial" panose="020B0604020202020204" pitchFamily="34" charset="0"/>
                <a:cs typeface="Arial" panose="020B0604020202020204" pitchFamily="34" charset="0"/>
              </a:rPr>
              <a:t> File Access</a:t>
            </a:r>
          </a:p>
        </p:txBody>
      </p:sp>
      <p:sp>
        <p:nvSpPr>
          <p:cNvPr id="5" name="Rectangle 4">
            <a:extLst>
              <a:ext uri="{FF2B5EF4-FFF2-40B4-BE49-F238E27FC236}">
                <a16:creationId xmlns:a16="http://schemas.microsoft.com/office/drawing/2014/main" id="{DBBAD405-2423-B44F-9C32-C4C6C5728E05}"/>
              </a:ext>
            </a:extLst>
          </p:cNvPr>
          <p:cNvSpPr/>
          <p:nvPr/>
        </p:nvSpPr>
        <p:spPr>
          <a:xfrm>
            <a:off x="2612571" y="1639202"/>
            <a:ext cx="1981200" cy="9906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93119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Arrays</a:t>
            </a:r>
          </a:p>
        </p:txBody>
      </p:sp>
      <p:sp>
        <p:nvSpPr>
          <p:cNvPr id="3" name="Content Placeholder 2"/>
          <p:cNvSpPr>
            <a:spLocks noGrp="1"/>
          </p:cNvSpPr>
          <p:nvPr>
            <p:ph idx="1"/>
          </p:nvPr>
        </p:nvSpPr>
        <p:spPr/>
        <p:txBody>
          <a:bodyPr>
            <a:normAutofit fontScale="62500" lnSpcReduction="20000"/>
          </a:bodyPr>
          <a:lstStyle/>
          <a:p>
            <a:r>
              <a:rPr lang="en-US" dirty="0"/>
              <a:t>A large number of similar jobs can be submitted through job arrays.</a:t>
            </a:r>
          </a:p>
          <a:p>
            <a:r>
              <a:rPr lang="en-US" dirty="0"/>
              <a:t>Must be a batch job.</a:t>
            </a:r>
          </a:p>
          <a:p>
            <a:r>
              <a:rPr lang="en-US" dirty="0"/>
              <a:t>Submit with --array=&lt;range&gt; option</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sbatch</a:t>
            </a:r>
            <a:r>
              <a:rPr lang="en-US" dirty="0">
                <a:latin typeface="Courier New" panose="02070309020205020404" pitchFamily="49" charset="0"/>
                <a:cs typeface="Courier New" panose="02070309020205020404" pitchFamily="49" charset="0"/>
              </a:rPr>
              <a:t> --array=0-30 myjobs.sh</a:t>
            </a:r>
          </a:p>
          <a:p>
            <a:r>
              <a:rPr lang="en-US" dirty="0"/>
              <a:t>An increment can be provided</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sbatch</a:t>
            </a:r>
            <a:r>
              <a:rPr lang="en-US" dirty="0">
                <a:latin typeface="Courier New" panose="02070309020205020404" pitchFamily="49" charset="0"/>
                <a:cs typeface="Courier New" panose="02070309020205020404" pitchFamily="49" charset="0"/>
              </a:rPr>
              <a:t> --array=1-7:2 myjobs.sh</a:t>
            </a:r>
          </a:p>
          <a:p>
            <a:pPr lvl="1"/>
            <a:r>
              <a:rPr lang="en-US" dirty="0"/>
              <a:t>This will number them 1, 3, 5, 7</a:t>
            </a:r>
          </a:p>
          <a:p>
            <a:r>
              <a:rPr lang="en-US" dirty="0"/>
              <a:t>Or provide a list</a:t>
            </a:r>
          </a:p>
          <a:p>
            <a:r>
              <a:rPr lang="en-US" dirty="0" err="1">
                <a:latin typeface="Courier New" panose="02070309020205020404" pitchFamily="49" charset="0"/>
                <a:cs typeface="Courier New" panose="02070309020205020404" pitchFamily="49" charset="0"/>
              </a:rPr>
              <a:t>sbatch</a:t>
            </a:r>
            <a:r>
              <a:rPr lang="en-US" dirty="0">
                <a:latin typeface="Courier New" panose="02070309020205020404" pitchFamily="49" charset="0"/>
                <a:cs typeface="Courier New" panose="02070309020205020404" pitchFamily="49" charset="0"/>
              </a:rPr>
              <a:t> --array=1,3,4,5,7,9 myjobs.sh</a:t>
            </a:r>
          </a:p>
          <a:p>
            <a:r>
              <a:rPr lang="en-US" dirty="0"/>
              <a:t>Each job will be provided an environment variable</a:t>
            </a:r>
          </a:p>
          <a:p>
            <a:pPr marL="0" indent="0">
              <a:buNone/>
            </a:pPr>
            <a:r>
              <a:rPr lang="en-US" dirty="0">
                <a:latin typeface="Courier New" panose="02070309020205020404" pitchFamily="49" charset="0"/>
                <a:cs typeface="Courier New" panose="02070309020205020404" pitchFamily="49" charset="0"/>
              </a:rPr>
              <a:t> SLURM_ARRAY_JOB_ID </a:t>
            </a:r>
          </a:p>
          <a:p>
            <a:r>
              <a:rPr lang="en-US" dirty="0"/>
              <a:t>And each task will be assigned</a:t>
            </a:r>
          </a:p>
          <a:p>
            <a:pPr marL="0" indent="0">
              <a:buNone/>
            </a:pPr>
            <a:r>
              <a:rPr lang="en-US" dirty="0">
                <a:latin typeface="Courier New" panose="02070309020205020404" pitchFamily="49" charset="0"/>
                <a:cs typeface="Courier New" panose="02070309020205020404" pitchFamily="49" charset="0"/>
              </a:rPr>
              <a:t> SLURM_ARRAY_TASK_ID</a:t>
            </a:r>
          </a:p>
          <a:p>
            <a:pPr marL="0" indent="0">
              <a:buNone/>
            </a:pPr>
            <a:r>
              <a:rPr lang="en-US" dirty="0"/>
              <a:t>   based on the numbers in the specified range or list.</a:t>
            </a:r>
          </a:p>
          <a:p>
            <a:endParaRPr lang="en-US" dirty="0"/>
          </a:p>
        </p:txBody>
      </p:sp>
    </p:spTree>
    <p:extLst>
      <p:ext uri="{BB962C8B-B14F-4D97-AF65-F5344CB8AC3E}">
        <p14:creationId xmlns:p14="http://schemas.microsoft.com/office/powerpoint/2010/main" val="10749220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Script</a:t>
            </a:r>
          </a:p>
        </p:txBody>
      </p:sp>
      <p:sp>
        <p:nvSpPr>
          <p:cNvPr id="3" name="Content Placeholder 2"/>
          <p:cNvSpPr>
            <a:spLocks noGrp="1"/>
          </p:cNvSpPr>
          <p:nvPr>
            <p:ph idx="1"/>
          </p:nvPr>
        </p:nvSpPr>
        <p:spPr/>
        <p:txBody>
          <a:bodyPr>
            <a:normAutofit fontScale="92500" lnSpcReduction="10000"/>
          </a:bodyPr>
          <a:lstStyle/>
          <a:p>
            <a:r>
              <a:rPr lang="en-US" dirty="0"/>
              <a:t>Job arrays should be named (any job can be, job arrays should be named).</a:t>
            </a:r>
          </a:p>
          <a:p>
            <a:pPr marL="0" indent="0">
              <a:buNone/>
            </a:pPr>
            <a:r>
              <a:rPr lang="en-US" dirty="0">
                <a:latin typeface="Courier New" panose="02070309020205020404" pitchFamily="49" charset="0"/>
                <a:cs typeface="Courier New" panose="02070309020205020404" pitchFamily="49" charset="0"/>
              </a:rPr>
              <a:t>#SBATCH --job-name=&lt;name&gt;</a:t>
            </a:r>
          </a:p>
          <a:p>
            <a:r>
              <a:rPr lang="en-US" dirty="0"/>
              <a:t>or</a:t>
            </a:r>
          </a:p>
          <a:p>
            <a:pPr marL="0" indent="0">
              <a:buNone/>
            </a:pPr>
            <a:r>
              <a:rPr lang="en-US" dirty="0">
                <a:latin typeface="Courier New" panose="02070309020205020404" pitchFamily="49" charset="0"/>
                <a:cs typeface="Courier New" panose="02070309020205020404" pitchFamily="49" charset="0"/>
              </a:rPr>
              <a:t>#SBATCH -J &lt;name&gt;</a:t>
            </a:r>
          </a:p>
          <a:p>
            <a:r>
              <a:rPr lang="en-US" dirty="0"/>
              <a:t>All </a:t>
            </a:r>
            <a:r>
              <a:rPr lang="en-US" dirty="0" err="1"/>
              <a:t>subjobs</a:t>
            </a:r>
            <a:r>
              <a:rPr lang="en-US" dirty="0"/>
              <a:t> will use the same global resource requests.</a:t>
            </a:r>
          </a:p>
          <a:p>
            <a:r>
              <a:rPr lang="en-US" dirty="0"/>
              <a:t>A variable </a:t>
            </a:r>
            <a:r>
              <a:rPr lang="en-US" dirty="0">
                <a:latin typeface="Courier New" panose="02070309020205020404" pitchFamily="49" charset="0"/>
                <a:cs typeface="Courier New" panose="02070309020205020404" pitchFamily="49" charset="0"/>
              </a:rPr>
              <a:t>%A</a:t>
            </a:r>
            <a:r>
              <a:rPr lang="en-US" dirty="0"/>
              <a:t> represents the overall </a:t>
            </a:r>
            <a:r>
              <a:rPr lang="en-US" dirty="0">
                <a:latin typeface="Courier New" panose="02070309020205020404" pitchFamily="49" charset="0"/>
                <a:cs typeface="Courier New" panose="02070309020205020404" pitchFamily="49" charset="0"/>
              </a:rPr>
              <a:t>SLURM_ARRAY_JOB_ID</a:t>
            </a:r>
            <a:r>
              <a:rPr lang="en-US" dirty="0"/>
              <a:t> and </a:t>
            </a:r>
            <a:r>
              <a:rPr lang="en-US" dirty="0">
                <a:latin typeface="Courier New" panose="02070309020205020404" pitchFamily="49" charset="0"/>
                <a:cs typeface="Courier New" panose="02070309020205020404" pitchFamily="49" charset="0"/>
              </a:rPr>
              <a:t>%a</a:t>
            </a:r>
            <a:r>
              <a:rPr lang="en-US" dirty="0"/>
              <a:t> represents </a:t>
            </a:r>
            <a:r>
              <a:rPr lang="en-US" dirty="0">
                <a:latin typeface="Courier New" panose="02070309020205020404" pitchFamily="49" charset="0"/>
                <a:cs typeface="Courier New" panose="02070309020205020404" pitchFamily="49" charset="0"/>
              </a:rPr>
              <a:t>SLURM_ARRAY_TASK_ID </a:t>
            </a:r>
            <a:r>
              <a:rPr lang="en-US" dirty="0">
                <a:cs typeface="Courier New" panose="02070309020205020404" pitchFamily="49" charset="0"/>
              </a:rPr>
              <a:t>in the</a:t>
            </a:r>
            <a:r>
              <a:rPr lang="en-US" dirty="0">
                <a:latin typeface="Courier New" panose="02070309020205020404" pitchFamily="49" charset="0"/>
                <a:cs typeface="Courier New" panose="02070309020205020404" pitchFamily="49" charset="0"/>
              </a:rPr>
              <a:t> –o </a:t>
            </a:r>
            <a:r>
              <a:rPr lang="en-US" dirty="0">
                <a:cs typeface="Courier New" panose="02070309020205020404" pitchFamily="49" charset="0"/>
              </a:rPr>
              <a:t>and</a:t>
            </a:r>
            <a:r>
              <a:rPr lang="en-US" dirty="0">
                <a:latin typeface="Courier New" panose="02070309020205020404" pitchFamily="49" charset="0"/>
                <a:cs typeface="Courier New" panose="02070309020205020404" pitchFamily="49" charset="0"/>
              </a:rPr>
              <a:t> –e </a:t>
            </a:r>
            <a:r>
              <a:rPr lang="en-US" dirty="0">
                <a:cs typeface="Courier New" panose="02070309020205020404" pitchFamily="49" charset="0"/>
              </a:rPr>
              <a:t>directives.</a:t>
            </a:r>
          </a:p>
        </p:txBody>
      </p:sp>
    </p:spTree>
    <p:extLst>
      <p:ext uri="{BB962C8B-B14F-4D97-AF65-F5344CB8AC3E}">
        <p14:creationId xmlns:p14="http://schemas.microsoft.com/office/powerpoint/2010/main" val="15820019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Specifications</a:t>
            </a:r>
          </a:p>
        </p:txBody>
      </p:sp>
      <p:sp>
        <p:nvSpPr>
          <p:cNvPr id="3" name="Content Placeholder 2"/>
          <p:cNvSpPr>
            <a:spLocks noGrp="1"/>
          </p:cNvSpPr>
          <p:nvPr>
            <p:ph idx="1"/>
          </p:nvPr>
        </p:nvSpPr>
        <p:spPr>
          <a:xfrm>
            <a:off x="457200" y="1600200"/>
            <a:ext cx="8458200" cy="4876800"/>
          </a:xfrm>
        </p:spPr>
        <p:txBody>
          <a:bodyPr/>
          <a:lstStyle/>
          <a:p>
            <a:r>
              <a:rPr lang="en-US" dirty="0"/>
              <a:t>It would be prudent to separate </a:t>
            </a:r>
            <a:r>
              <a:rPr lang="en-US" dirty="0" err="1"/>
              <a:t>stdout</a:t>
            </a:r>
            <a:r>
              <a:rPr lang="en-US" dirty="0"/>
              <a:t> and </a:t>
            </a:r>
            <a:r>
              <a:rPr lang="en-US" dirty="0" err="1"/>
              <a:t>stderror</a:t>
            </a:r>
            <a:endParaRPr lang="en-US" dirty="0"/>
          </a:p>
          <a:p>
            <a:pPr marL="0" indent="0">
              <a:buNone/>
            </a:pPr>
            <a:r>
              <a:rPr lang="en-US" dirty="0">
                <a:latin typeface="Courier New" panose="02070309020205020404" pitchFamily="49" charset="0"/>
                <a:cs typeface="Courier New" panose="02070309020205020404" pitchFamily="49" charset="0"/>
              </a:rPr>
              <a:t>#SBATCH -o </a:t>
            </a:r>
            <a:r>
              <a:rPr lang="en-US" dirty="0" err="1">
                <a:latin typeface="Courier New" panose="02070309020205020404" pitchFamily="49" charset="0"/>
                <a:cs typeface="Courier New" panose="02070309020205020404" pitchFamily="49" charset="0"/>
              </a:rPr>
              <a:t>myjobs%A%a.out</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#SBATCH -e </a:t>
            </a:r>
            <a:r>
              <a:rPr lang="en-US" dirty="0" err="1">
                <a:latin typeface="Courier New" panose="02070309020205020404" pitchFamily="49" charset="0"/>
                <a:cs typeface="Courier New" panose="02070309020205020404" pitchFamily="49" charset="0"/>
              </a:rPr>
              <a:t>myjobs%A%a.err</a:t>
            </a:r>
            <a:endParaRPr lang="en-US" dirty="0">
              <a:latin typeface="Courier New" panose="02070309020205020404" pitchFamily="49" charset="0"/>
              <a:cs typeface="Courier New" panose="02070309020205020404" pitchFamily="49" charset="0"/>
            </a:endParaRPr>
          </a:p>
          <a:p>
            <a:r>
              <a:rPr lang="en-US" dirty="0"/>
              <a:t>Prepare files with appropriate names, e.g.</a:t>
            </a:r>
          </a:p>
          <a:p>
            <a:pPr marL="0" indent="0">
              <a:buNone/>
            </a:pPr>
            <a:r>
              <a:rPr lang="en-US" sz="2400" dirty="0">
                <a:latin typeface="Courier New" panose="02070309020205020404" pitchFamily="49" charset="0"/>
                <a:cs typeface="Courier New" panose="02070309020205020404" pitchFamily="49" charset="0"/>
              </a:rPr>
              <a:t>myinput.0.in, myinput.1.in, …myinput.30.in</a:t>
            </a:r>
          </a:p>
          <a:p>
            <a:r>
              <a:rPr lang="en-US" dirty="0"/>
              <a:t>Invoke your program with a line such as</a:t>
            </a:r>
          </a:p>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myexec</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myinput</a:t>
            </a:r>
            <a:r>
              <a:rPr lang="en-US" sz="2400" dirty="0">
                <a:latin typeface="Courier New" panose="02070309020205020404" pitchFamily="49" charset="0"/>
                <a:cs typeface="Courier New" panose="02070309020205020404" pitchFamily="49" charset="0"/>
              </a:rPr>
              <a:t>.${SLURM_ARRAY_TASK_ID}.in</a:t>
            </a:r>
          </a:p>
        </p:txBody>
      </p:sp>
    </p:spTree>
    <p:extLst>
      <p:ext uri="{BB962C8B-B14F-4D97-AF65-F5344CB8AC3E}">
        <p14:creationId xmlns:p14="http://schemas.microsoft.com/office/powerpoint/2010/main" val="7125300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SLURM Job Arrays</a:t>
            </a:r>
          </a:p>
        </p:txBody>
      </p:sp>
      <p:sp>
        <p:nvSpPr>
          <p:cNvPr id="3" name="Content Placeholder 2"/>
          <p:cNvSpPr>
            <a:spLocks noGrp="1"/>
          </p:cNvSpPr>
          <p:nvPr>
            <p:ph idx="1"/>
          </p:nvPr>
        </p:nvSpPr>
        <p:spPr/>
        <p:txBody>
          <a:bodyPr>
            <a:normAutofit fontScale="70000" lnSpcReduction="20000"/>
          </a:bodyPr>
          <a:lstStyle/>
          <a:p>
            <a:r>
              <a:rPr lang="en-US" dirty="0"/>
              <a:t>Write a script to run the serial job.</a:t>
            </a:r>
          </a:p>
          <a:p>
            <a:r>
              <a:rPr lang="en-US" dirty="0"/>
              <a:t>Submit using</a:t>
            </a:r>
          </a:p>
          <a:p>
            <a:pPr lvl="1"/>
            <a:r>
              <a:rPr lang="en-US" dirty="0" err="1"/>
              <a:t>sbatch</a:t>
            </a:r>
            <a:r>
              <a:rPr lang="en-US" dirty="0"/>
              <a:t> --array=&lt;list indicator&gt; </a:t>
            </a:r>
            <a:r>
              <a:rPr lang="en-US" dirty="0" err="1"/>
              <a:t>myjob.slurm</a:t>
            </a:r>
            <a:endParaRPr lang="en-US" dirty="0"/>
          </a:p>
          <a:p>
            <a:pPr lvl="1"/>
            <a:r>
              <a:rPr lang="en-US" dirty="0"/>
              <a:t>The &lt;list indicator&gt; can be</a:t>
            </a:r>
          </a:p>
          <a:p>
            <a:pPr lvl="2"/>
            <a:r>
              <a:rPr lang="en-US" dirty="0"/>
              <a:t>A comma-separated list e.g. 1,2,3,4,5,6,13</a:t>
            </a:r>
          </a:p>
          <a:p>
            <a:pPr lvl="2"/>
            <a:r>
              <a:rPr lang="en-US" dirty="0"/>
              <a:t>A range, e.g.  1-6</a:t>
            </a:r>
          </a:p>
          <a:p>
            <a:pPr lvl="2"/>
            <a:r>
              <a:rPr lang="en-US" dirty="0"/>
              <a:t>A range with an increment, e.g. 1-10:2</a:t>
            </a:r>
          </a:p>
          <a:p>
            <a:pPr lvl="1"/>
            <a:r>
              <a:rPr lang="en-US" dirty="0"/>
              <a:t>Indicators cannot be mixed</a:t>
            </a:r>
          </a:p>
          <a:p>
            <a:r>
              <a:rPr lang="en-US" dirty="0"/>
              <a:t>An environment variable</a:t>
            </a:r>
          </a:p>
          <a:p>
            <a:pPr marL="0" indent="0">
              <a:buNone/>
            </a:pPr>
            <a:r>
              <a:rPr lang="en-US" dirty="0">
                <a:latin typeface="Courier New" panose="02070309020205020404" pitchFamily="49" charset="0"/>
                <a:cs typeface="Courier New" panose="02070309020205020404" pitchFamily="49" charset="0"/>
              </a:rPr>
              <a:t> SLURM_ARRAY_JOB_ID </a:t>
            </a:r>
          </a:p>
          <a:p>
            <a:pPr marL="0" indent="0">
              <a:buNone/>
            </a:pPr>
            <a:r>
              <a:rPr lang="en-US" dirty="0">
                <a:latin typeface="Courier New" panose="02070309020205020404" pitchFamily="49" charset="0"/>
                <a:cs typeface="Courier New" panose="02070309020205020404" pitchFamily="49" charset="0"/>
              </a:rPr>
              <a:t> </a:t>
            </a:r>
            <a:r>
              <a:rPr lang="en-US" dirty="0">
                <a:cs typeface="Courier New" panose="02070309020205020404" pitchFamily="49" charset="0"/>
              </a:rPr>
              <a:t>corresponds to the job ID.</a:t>
            </a:r>
          </a:p>
          <a:p>
            <a:r>
              <a:rPr lang="en-US" dirty="0"/>
              <a:t>An environment variable</a:t>
            </a:r>
          </a:p>
          <a:p>
            <a:pPr marL="0" indent="0">
              <a:buNone/>
            </a:pPr>
            <a:r>
              <a:rPr lang="en-US" dirty="0">
                <a:latin typeface="Courier New" panose="02070309020205020404" pitchFamily="49" charset="0"/>
                <a:cs typeface="Courier New" panose="02070309020205020404" pitchFamily="49" charset="0"/>
              </a:rPr>
              <a:t> SLURM_ARRAY_TASK_ID</a:t>
            </a:r>
          </a:p>
          <a:p>
            <a:pPr marL="0" indent="0">
              <a:buNone/>
            </a:pPr>
            <a:r>
              <a:rPr lang="en-US" dirty="0"/>
              <a:t>   will be set for each number, based on the numbers in the specified range or list.</a:t>
            </a:r>
          </a:p>
          <a:p>
            <a:pPr lvl="1"/>
            <a:endParaRPr lang="en-US" dirty="0"/>
          </a:p>
          <a:p>
            <a:pPr lvl="2"/>
            <a:endParaRPr lang="en-US" dirty="0"/>
          </a:p>
        </p:txBody>
      </p:sp>
    </p:spTree>
    <p:extLst>
      <p:ext uri="{BB962C8B-B14F-4D97-AF65-F5344CB8AC3E}">
        <p14:creationId xmlns:p14="http://schemas.microsoft.com/office/powerpoint/2010/main" val="122843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Script</a:t>
            </a:r>
          </a:p>
        </p:txBody>
      </p:sp>
      <p:sp>
        <p:nvSpPr>
          <p:cNvPr id="3" name="Content Placeholder 2"/>
          <p:cNvSpPr>
            <a:spLocks noGrp="1"/>
          </p:cNvSpPr>
          <p:nvPr>
            <p:ph idx="1"/>
          </p:nvPr>
        </p:nvSpPr>
        <p:spPr>
          <a:xfrm>
            <a:off x="304800" y="1600200"/>
            <a:ext cx="8610600" cy="4876800"/>
          </a:xfrm>
        </p:spPr>
        <p:txBody>
          <a:bodyPr>
            <a:normAutofit/>
          </a:bodyPr>
          <a:lstStyle/>
          <a:p>
            <a:pPr marL="0" indent="0">
              <a:buNone/>
            </a:pPr>
            <a:r>
              <a:rPr lang="en-US" sz="2400" dirty="0">
                <a:latin typeface="Courier New" charset="0"/>
                <a:ea typeface="Courier New" charset="0"/>
                <a:cs typeface="Courier New" charset="0"/>
              </a:rPr>
              <a:t>#SBATCH -N 1</a:t>
            </a:r>
          </a:p>
          <a:p>
            <a:pPr marL="0" indent="0">
              <a:buNone/>
            </a:pPr>
            <a:r>
              <a:rPr lang="en-US" sz="2400" dirty="0">
                <a:latin typeface="Courier New" charset="0"/>
                <a:ea typeface="Courier New" charset="0"/>
                <a:cs typeface="Courier New" charset="0"/>
              </a:rPr>
              <a:t>#SBATCH -n 1</a:t>
            </a:r>
          </a:p>
          <a:p>
            <a:pPr marL="0" indent="0">
              <a:buNone/>
            </a:pPr>
            <a:r>
              <a:rPr lang="en-US" sz="2400" dirty="0">
                <a:latin typeface="Courier New" charset="0"/>
                <a:ea typeface="Courier New" charset="0"/>
                <a:cs typeface="Courier New" charset="0"/>
              </a:rPr>
              <a:t>#SBATCH -t 04:00:00</a:t>
            </a:r>
          </a:p>
          <a:p>
            <a:pPr marL="0" indent="0">
              <a:buNone/>
            </a:pPr>
            <a:r>
              <a:rPr lang="en-US" sz="2400" dirty="0">
                <a:latin typeface="Courier New" charset="0"/>
                <a:ea typeface="Courier New" charset="0"/>
                <a:cs typeface="Courier New" charset="0"/>
              </a:rPr>
              <a:t>#SBATCH -J </a:t>
            </a:r>
            <a:r>
              <a:rPr lang="en-US" sz="2400" dirty="0" err="1">
                <a:latin typeface="Courier New" charset="0"/>
                <a:ea typeface="Courier New" charset="0"/>
                <a:cs typeface="Courier New" charset="0"/>
              </a:rPr>
              <a:t>montecarlo</a:t>
            </a:r>
            <a:endParaRPr lang="en-US" sz="2400" dirty="0">
              <a:latin typeface="Courier New" charset="0"/>
              <a:ea typeface="Courier New" charset="0"/>
              <a:cs typeface="Courier New" charset="0"/>
            </a:endParaRPr>
          </a:p>
          <a:p>
            <a:pPr marL="0" indent="0">
              <a:buNone/>
            </a:pPr>
            <a:r>
              <a:rPr lang="en-US" sz="2400" dirty="0">
                <a:latin typeface="Courier New" charset="0"/>
                <a:ea typeface="Courier New" charset="0"/>
                <a:cs typeface="Courier New" charset="0"/>
              </a:rPr>
              <a:t>#SBATCH -A </a:t>
            </a:r>
            <a:r>
              <a:rPr lang="en-US" sz="2400" dirty="0" err="1">
                <a:latin typeface="Courier New" charset="0"/>
                <a:ea typeface="Courier New" charset="0"/>
                <a:cs typeface="Courier New" charset="0"/>
              </a:rPr>
              <a:t>rivanna</a:t>
            </a:r>
            <a:r>
              <a:rPr lang="en-US" sz="2400" dirty="0">
                <a:latin typeface="Courier New" charset="0"/>
                <a:ea typeface="Courier New" charset="0"/>
                <a:cs typeface="Courier New" charset="0"/>
              </a:rPr>
              <a:t>-training</a:t>
            </a:r>
          </a:p>
          <a:p>
            <a:pPr marL="0" indent="0">
              <a:buNone/>
            </a:pPr>
            <a:r>
              <a:rPr lang="en-US" sz="2400" dirty="0">
                <a:latin typeface="Courier New" charset="0"/>
                <a:ea typeface="Courier New" charset="0"/>
                <a:cs typeface="Courier New" charset="0"/>
              </a:rPr>
              <a:t>#SBATCH –p standard</a:t>
            </a:r>
          </a:p>
          <a:p>
            <a:pPr marL="0" indent="0">
              <a:buNone/>
            </a:pPr>
            <a:r>
              <a:rPr lang="en-US" sz="2400" dirty="0">
                <a:latin typeface="Courier New" charset="0"/>
                <a:ea typeface="Courier New" charset="0"/>
                <a:cs typeface="Courier New" charset="0"/>
              </a:rPr>
              <a:t>#SBATCH -o </a:t>
            </a:r>
            <a:r>
              <a:rPr lang="en-US" sz="2400" dirty="0" err="1">
                <a:latin typeface="Courier New" charset="0"/>
                <a:ea typeface="Courier New" charset="0"/>
                <a:cs typeface="Courier New" charset="0"/>
              </a:rPr>
              <a:t>output%A</a:t>
            </a:r>
            <a:r>
              <a:rPr lang="en-US" sz="2400" dirty="0">
                <a:latin typeface="Courier New" charset="0"/>
                <a:ea typeface="Courier New" charset="0"/>
                <a:cs typeface="Courier New" charset="0"/>
              </a:rPr>
              <a:t>.%a</a:t>
            </a:r>
          </a:p>
          <a:p>
            <a:pPr marL="0" indent="0">
              <a:buNone/>
            </a:pPr>
            <a:r>
              <a:rPr lang="en-US" sz="2400" dirty="0">
                <a:latin typeface="Courier New" charset="0"/>
                <a:ea typeface="Courier New" charset="0"/>
                <a:cs typeface="Courier New" charset="0"/>
              </a:rPr>
              <a:t>#SBATCH -e </a:t>
            </a:r>
            <a:r>
              <a:rPr lang="en-US" sz="2400" dirty="0" err="1">
                <a:latin typeface="Courier New" charset="0"/>
                <a:ea typeface="Courier New" charset="0"/>
                <a:cs typeface="Courier New" charset="0"/>
              </a:rPr>
              <a:t>error%A</a:t>
            </a:r>
            <a:r>
              <a:rPr lang="en-US" sz="2400" dirty="0">
                <a:latin typeface="Courier New" charset="0"/>
                <a:ea typeface="Courier New" charset="0"/>
                <a:cs typeface="Courier New" charset="0"/>
              </a:rPr>
              <a:t>.%a</a:t>
            </a:r>
          </a:p>
          <a:p>
            <a:pPr marL="0" indent="0">
              <a:buNone/>
            </a:pPr>
            <a:r>
              <a:rPr lang="en-US" sz="2400" dirty="0">
                <a:latin typeface="Courier New" charset="0"/>
                <a:ea typeface="Courier New" charset="0"/>
                <a:cs typeface="Courier New" charset="0"/>
              </a:rPr>
              <a:t>./</a:t>
            </a:r>
            <a:r>
              <a:rPr lang="en-US" sz="2400" dirty="0" err="1">
                <a:latin typeface="Courier New" charset="0"/>
                <a:ea typeface="Courier New" charset="0"/>
                <a:cs typeface="Courier New" charset="0"/>
              </a:rPr>
              <a:t>mccode</a:t>
            </a:r>
            <a:r>
              <a:rPr lang="en-US" sz="2400" dirty="0">
                <a:latin typeface="Courier New" charset="0"/>
                <a:ea typeface="Courier New" charset="0"/>
                <a:cs typeface="Courier New" charset="0"/>
              </a:rPr>
              <a:t> &lt; input${SLURM_ARRAY_TASK_ID}.</a:t>
            </a:r>
            <a:r>
              <a:rPr lang="en-US" sz="2400" dirty="0" err="1">
                <a:latin typeface="Courier New" charset="0"/>
                <a:ea typeface="Courier New" charset="0"/>
                <a:cs typeface="Courier New" charset="0"/>
              </a:rPr>
              <a:t>dat</a:t>
            </a:r>
            <a:endParaRPr lang="en-US" sz="2400" dirty="0">
              <a:latin typeface="Courier New" charset="0"/>
              <a:ea typeface="Courier New" charset="0"/>
              <a:cs typeface="Courier New" charset="0"/>
            </a:endParaRPr>
          </a:p>
        </p:txBody>
      </p:sp>
    </p:spTree>
    <p:extLst>
      <p:ext uri="{BB962C8B-B14F-4D97-AF65-F5344CB8AC3E}">
        <p14:creationId xmlns:p14="http://schemas.microsoft.com/office/powerpoint/2010/main" val="2620754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normAutofit lnSpcReduction="10000"/>
          </a:bodyPr>
          <a:lstStyle/>
          <a:p>
            <a:r>
              <a:rPr lang="en-US" dirty="0"/>
              <a:t>Make an appropriate directory for your project.</a:t>
            </a:r>
          </a:p>
          <a:p>
            <a:r>
              <a:rPr lang="en-US" dirty="0"/>
              <a:t>Copy </a:t>
            </a:r>
            <a:r>
              <a:rPr lang="en-US" dirty="0" err="1">
                <a:latin typeface="Courier New" panose="02070309020205020404" pitchFamily="49" charset="0"/>
                <a:cs typeface="Courier New" panose="02070309020205020404" pitchFamily="49" charset="0"/>
              </a:rPr>
              <a:t>mccode</a:t>
            </a:r>
            <a:r>
              <a:rPr lang="en-US" dirty="0"/>
              <a:t> from </a:t>
            </a:r>
            <a:r>
              <a:rPr lang="en-US" dirty="0">
                <a:latin typeface="Courier New" panose="02070309020205020404" pitchFamily="49" charset="0"/>
                <a:cs typeface="Courier New" panose="02070309020205020404" pitchFamily="49" charset="0"/>
              </a:rPr>
              <a:t>/share/resources/tutorials/hpc </a:t>
            </a:r>
            <a:r>
              <a:rPr lang="en-US" dirty="0"/>
              <a:t>to your new directory.</a:t>
            </a:r>
          </a:p>
          <a:p>
            <a:r>
              <a:rPr lang="en-US" dirty="0"/>
              <a:t>Copy generate.py from the same place into the same new directory and run </a:t>
            </a:r>
          </a:p>
          <a:p>
            <a:pPr marL="457200" lvl="1" indent="0">
              <a:buNone/>
            </a:pPr>
            <a:r>
              <a:rPr lang="en-US" dirty="0">
                <a:latin typeface="Courier New" panose="02070309020205020404" pitchFamily="49" charset="0"/>
                <a:cs typeface="Courier New" panose="02070309020205020404" pitchFamily="49" charset="0"/>
              </a:rPr>
              <a:t>module load anaconda/5.2.0-py3.6</a:t>
            </a:r>
          </a:p>
          <a:p>
            <a:pPr marL="457200" lvl="1" indent="0">
              <a:buNone/>
            </a:pPr>
            <a:r>
              <a:rPr lang="en-US" dirty="0">
                <a:latin typeface="Courier New" panose="02070309020205020404" pitchFamily="49" charset="0"/>
                <a:cs typeface="Courier New" panose="02070309020205020404" pitchFamily="49" charset="0"/>
              </a:rPr>
              <a:t>python generate.py</a:t>
            </a:r>
          </a:p>
          <a:p>
            <a:pPr lvl="1"/>
            <a:r>
              <a:rPr lang="en-US" dirty="0"/>
              <a:t>It will produce 20 files (you can change this if you know how).</a:t>
            </a:r>
          </a:p>
          <a:p>
            <a:r>
              <a:rPr lang="en-US" dirty="0"/>
              <a:t>Type in the example SLURM script and submit it.</a:t>
            </a:r>
          </a:p>
          <a:p>
            <a:pPr lvl="1"/>
            <a:endParaRPr lang="en-US" dirty="0"/>
          </a:p>
        </p:txBody>
      </p:sp>
    </p:spTree>
    <p:extLst>
      <p:ext uri="{BB962C8B-B14F-4D97-AF65-F5344CB8AC3E}">
        <p14:creationId xmlns:p14="http://schemas.microsoft.com/office/powerpoint/2010/main" val="1390367400"/>
      </p:ext>
    </p:extLst>
  </p:cSld>
  <p:clrMapOvr>
    <a:masterClrMapping/>
  </p:clrMapOvr>
</p:sld>
</file>

<file path=ppt/theme/theme1.xml><?xml version="1.0" encoding="utf-8"?>
<a:theme xmlns:a="http://schemas.openxmlformats.org/drawingml/2006/main" name="OrangeStripe_4x3">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Stripe_4x3" id="{7006B71E-B41B-4500-8AE6-5AD77E8FD5BD}" vid="{3ABFC693-220E-49C6-A449-DD7FECE44C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OrangeStripe_4x3</Template>
  <TotalTime>35298</TotalTime>
  <Words>6197</Words>
  <Application>Microsoft Macintosh PowerPoint</Application>
  <PresentationFormat>On-screen Show (4:3)</PresentationFormat>
  <Paragraphs>914</Paragraphs>
  <Slides>95</Slides>
  <Notes>53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95</vt:i4>
      </vt:variant>
    </vt:vector>
  </HeadingPairs>
  <TitlesOfParts>
    <vt:vector size="109" baseType="lpstr">
      <vt:lpstr>.AppleSystemUIFont</vt:lpstr>
      <vt:lpstr>American Typewriter</vt:lpstr>
      <vt:lpstr>Arial</vt:lpstr>
      <vt:lpstr>Calibri</vt:lpstr>
      <vt:lpstr>Calibri Light</vt:lpstr>
      <vt:lpstr>Courier</vt:lpstr>
      <vt:lpstr>Courier New</vt:lpstr>
      <vt:lpstr>Economica</vt:lpstr>
      <vt:lpstr>Franklin Gothic Book</vt:lpstr>
      <vt:lpstr>Franklin Gothic Medium</vt:lpstr>
      <vt:lpstr>System Font Regular</vt:lpstr>
      <vt:lpstr>Wingdings</vt:lpstr>
      <vt:lpstr>OrangeStripe_4x3</vt:lpstr>
      <vt:lpstr>Office Theme</vt:lpstr>
      <vt:lpstr>Using Rivanna From the Command Line</vt:lpstr>
      <vt:lpstr>Outline</vt:lpstr>
      <vt:lpstr>Overview - Unix</vt:lpstr>
      <vt:lpstr>Overview - The Shell</vt:lpstr>
      <vt:lpstr>Overview - The Shell</vt:lpstr>
      <vt:lpstr>PowerPoint Presentation</vt:lpstr>
      <vt:lpstr>LOGGING IN</vt:lpstr>
      <vt:lpstr>Logging in - using (OOD)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LOGGING IN – using a MAC</vt:lpstr>
      <vt:lpstr>PowerPoint Presentation</vt:lpstr>
      <vt:lpstr>PowerPoint Presentation</vt:lpstr>
      <vt:lpstr>Command-Line basics</vt:lpstr>
      <vt:lpstr>PowerPoint Presentation</vt:lpstr>
      <vt:lpstr>NAVIGATION SHELL</vt:lpstr>
      <vt:lpstr>FIRST LOOK – Let’s grab some files</vt:lpstr>
      <vt:lpstr>Bash History Mechanism</vt:lpstr>
      <vt:lpstr>More Bash Goodies</vt:lpstr>
      <vt:lpstr>FILES AND DIRECTORIES</vt:lpstr>
      <vt:lpstr>FILES AND DIRECTORIES</vt:lpstr>
      <vt:lpstr>PowerPoint Presentation</vt:lpstr>
      <vt:lpstr>Paths</vt:lpstr>
      <vt:lpstr>PowerPoint Presentation</vt:lpstr>
      <vt:lpstr>PowerPoint Presentation</vt:lpstr>
      <vt:lpstr>PowerPoint Presentation</vt:lpstr>
      <vt:lpstr>PowerPoint Presentation</vt:lpstr>
      <vt:lpstr>Finding Current Directory?</vt:lpstr>
      <vt:lpstr> Summary - FILES AND DIRECTORIES</vt:lpstr>
      <vt:lpstr>PowerPoint Presentation</vt:lpstr>
      <vt:lpstr>PowerPoint Presentation</vt:lpstr>
      <vt:lpstr>Exercise</vt:lpstr>
      <vt:lpstr>PowerPoint Presentation</vt:lpstr>
      <vt:lpstr>PowerPoint Presentation</vt:lpstr>
      <vt:lpstr>PowerPoint Presentation</vt:lpstr>
      <vt:lpstr>PowerPoint Presentation</vt:lpstr>
      <vt:lpstr>PowerPoint Presentation</vt:lpstr>
      <vt:lpstr>Copying Files</vt:lpstr>
      <vt:lpstr>PowerPoint Presentation</vt:lpstr>
      <vt:lpstr>PowerPoint Presentation</vt:lpstr>
      <vt:lpstr>Exercise</vt:lpstr>
      <vt:lpstr>Your Best Friend</vt:lpstr>
      <vt:lpstr>Wildcards</vt:lpstr>
      <vt:lpstr>Handy Commands</vt:lpstr>
      <vt:lpstr>Standard Streams</vt:lpstr>
      <vt:lpstr>Stream Redirection</vt:lpstr>
      <vt:lpstr>Pipes</vt:lpstr>
      <vt:lpstr>Running Executables</vt:lpstr>
      <vt:lpstr>Example</vt:lpstr>
      <vt:lpstr>Process Control</vt:lpstr>
      <vt:lpstr>Killing Processes</vt:lpstr>
      <vt:lpstr>RIVANNA</vt:lpstr>
      <vt:lpstr>Rivanna in More Detail</vt:lpstr>
      <vt:lpstr>Your Home Directory</vt:lpstr>
      <vt:lpstr>Checking your Storage</vt:lpstr>
      <vt:lpstr>Checking your Allocation</vt:lpstr>
      <vt:lpstr>Your /scratch Directory</vt:lpstr>
      <vt:lpstr>Running Jobs from Scratch</vt:lpstr>
      <vt:lpstr>The Modules Environment</vt:lpstr>
      <vt:lpstr>Modules Commands</vt:lpstr>
      <vt:lpstr>PowerPoint Presentation</vt:lpstr>
      <vt:lpstr>Resource Managers</vt:lpstr>
      <vt:lpstr>Resource Requests</vt:lpstr>
      <vt:lpstr>SLURM Resource Requests</vt:lpstr>
      <vt:lpstr>SLURM Resource Requests</vt:lpstr>
      <vt:lpstr>SLURM Resource Requests</vt:lpstr>
      <vt:lpstr>Example</vt:lpstr>
      <vt:lpstr>What it Does</vt:lpstr>
      <vt:lpstr>Submitting a Job</vt:lpstr>
      <vt:lpstr>Checking the Job</vt:lpstr>
      <vt:lpstr>PowerPoint Presentation</vt:lpstr>
      <vt:lpstr>Deleting a Job</vt:lpstr>
      <vt:lpstr>Common SLURM Directives</vt:lpstr>
      <vt:lpstr>Single-Letter Equivalents</vt:lpstr>
      <vt:lpstr>Standard Streams</vt:lpstr>
      <vt:lpstr>Interactive Jobs</vt:lpstr>
      <vt:lpstr>Need help?</vt:lpstr>
      <vt:lpstr>PowerPoint Presentation</vt:lpstr>
      <vt:lpstr>Advanced topics</vt:lpstr>
      <vt:lpstr>Dotfiles – configuration files </vt:lpstr>
      <vt:lpstr>Environment Variables</vt:lpstr>
      <vt:lpstr>Slurm Environment Variables</vt:lpstr>
      <vt:lpstr>Job Arrays</vt:lpstr>
      <vt:lpstr>Array Script</vt:lpstr>
      <vt:lpstr>File Specifications</vt:lpstr>
      <vt:lpstr>SLURM Job Arrays</vt:lpstr>
      <vt:lpstr>Example Script</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kah3f</dc:creator>
  <cp:lastModifiedBy>Andino Bautista, Gladys Karina (gka6a)</cp:lastModifiedBy>
  <cp:revision>313</cp:revision>
  <dcterms:created xsi:type="dcterms:W3CDTF">2014-08-11T19:45:30Z</dcterms:created>
  <dcterms:modified xsi:type="dcterms:W3CDTF">2021-04-12T14:48:41Z</dcterms:modified>
</cp:coreProperties>
</file>